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5" r:id="rId6"/>
    <p:sldId id="262" r:id="rId7"/>
    <p:sldId id="263" r:id="rId8"/>
    <p:sldId id="260" r:id="rId9"/>
    <p:sldId id="261" r:id="rId10"/>
    <p:sldId id="266" r:id="rId11"/>
    <p:sldId id="264" r:id="rId12"/>
  </p:sldIdLst>
  <p:sldSz cx="14630400" cy="8229600"/>
  <p:notesSz cx="8229600" cy="14630400"/>
  <p:embeddedFontLst>
    <p:embeddedFont>
      <p:font typeface="Cabin" panose="020B0604020202020204" charset="0"/>
      <p:regular r:id="rId14"/>
    </p:embeddedFont>
    <p:embeddedFont>
      <p:font typeface="Unbounde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FE336B-0045-4313-AFAD-EE5618B42B34}" v="95" dt="2024-11-29T08:56:35.1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9" autoAdjust="0"/>
    <p:restoredTop sz="95339" autoAdjust="0"/>
  </p:normalViewPr>
  <p:slideViewPr>
    <p:cSldViewPr snapToGrid="0" snapToObjects="1">
      <p:cViewPr varScale="1">
        <p:scale>
          <a:sx n="84" d="100"/>
          <a:sy n="84" d="100"/>
        </p:scale>
        <p:origin x="106"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unikaguguloth906@gmail.com" userId="0fc31ff33638acf2" providerId="LiveId" clId="{CCFE336B-0045-4313-AFAD-EE5618B42B34}"/>
    <pc:docChg chg="undo custSel addSld delSld modSld sldOrd">
      <pc:chgData name="mounikaguguloth906@gmail.com" userId="0fc31ff33638acf2" providerId="LiveId" clId="{CCFE336B-0045-4313-AFAD-EE5618B42B34}" dt="2024-11-29T09:17:17.378" v="296" actId="47"/>
      <pc:docMkLst>
        <pc:docMk/>
      </pc:docMkLst>
      <pc:sldChg chg="modSp mod">
        <pc:chgData name="mounikaguguloth906@gmail.com" userId="0fc31ff33638acf2" providerId="LiveId" clId="{CCFE336B-0045-4313-AFAD-EE5618B42B34}" dt="2024-11-29T07:43:48.707" v="103" actId="1076"/>
        <pc:sldMkLst>
          <pc:docMk/>
          <pc:sldMk cId="0" sldId="256"/>
        </pc:sldMkLst>
        <pc:spChg chg="mod">
          <ac:chgData name="mounikaguguloth906@gmail.com" userId="0fc31ff33638acf2" providerId="LiveId" clId="{CCFE336B-0045-4313-AFAD-EE5618B42B34}" dt="2024-11-29T07:43:48.707" v="103" actId="1076"/>
          <ac:spMkLst>
            <pc:docMk/>
            <pc:sldMk cId="0" sldId="256"/>
            <ac:spMk id="3" creationId="{00000000-0000-0000-0000-000000000000}"/>
          </ac:spMkLst>
        </pc:spChg>
        <pc:spChg chg="mod">
          <ac:chgData name="mounikaguguloth906@gmail.com" userId="0fc31ff33638acf2" providerId="LiveId" clId="{CCFE336B-0045-4313-AFAD-EE5618B42B34}" dt="2024-11-29T07:42:15.208" v="93" actId="14100"/>
          <ac:spMkLst>
            <pc:docMk/>
            <pc:sldMk cId="0" sldId="256"/>
            <ac:spMk id="4" creationId="{00000000-0000-0000-0000-000000000000}"/>
          </ac:spMkLst>
        </pc:spChg>
      </pc:sldChg>
      <pc:sldChg chg="delSp modSp mod">
        <pc:chgData name="mounikaguguloth906@gmail.com" userId="0fc31ff33638acf2" providerId="LiveId" clId="{CCFE336B-0045-4313-AFAD-EE5618B42B34}" dt="2024-11-29T07:44:18.160" v="104" actId="478"/>
        <pc:sldMkLst>
          <pc:docMk/>
          <pc:sldMk cId="0" sldId="258"/>
        </pc:sldMkLst>
        <pc:picChg chg="del mod ord">
          <ac:chgData name="mounikaguguloth906@gmail.com" userId="0fc31ff33638acf2" providerId="LiveId" clId="{CCFE336B-0045-4313-AFAD-EE5618B42B34}" dt="2024-11-29T07:44:18.160" v="104" actId="478"/>
          <ac:picMkLst>
            <pc:docMk/>
            <pc:sldMk cId="0" sldId="258"/>
            <ac:picMk id="2" creationId="{00000000-0000-0000-0000-000000000000}"/>
          </ac:picMkLst>
        </pc:picChg>
      </pc:sldChg>
      <pc:sldChg chg="addSp delSp modSp mod setBg">
        <pc:chgData name="mounikaguguloth906@gmail.com" userId="0fc31ff33638acf2" providerId="LiveId" clId="{CCFE336B-0045-4313-AFAD-EE5618B42B34}" dt="2024-11-29T08:11:21.480" v="250"/>
        <pc:sldMkLst>
          <pc:docMk/>
          <pc:sldMk cId="0" sldId="259"/>
        </pc:sldMkLst>
        <pc:spChg chg="add del mod">
          <ac:chgData name="mounikaguguloth906@gmail.com" userId="0fc31ff33638acf2" providerId="LiveId" clId="{CCFE336B-0045-4313-AFAD-EE5618B42B34}" dt="2024-11-29T08:10:15.570" v="158" actId="478"/>
          <ac:spMkLst>
            <pc:docMk/>
            <pc:sldMk cId="0" sldId="259"/>
            <ac:spMk id="17" creationId="{8162CB2F-0FFD-843F-7BB2-62002D9D33EB}"/>
          </ac:spMkLst>
        </pc:spChg>
        <pc:inkChg chg="add del">
          <ac:chgData name="mounikaguguloth906@gmail.com" userId="0fc31ff33638acf2" providerId="LiveId" clId="{CCFE336B-0045-4313-AFAD-EE5618B42B34}" dt="2024-11-29T08:10:01.428" v="156" actId="9405"/>
          <ac:inkMkLst>
            <pc:docMk/>
            <pc:sldMk cId="0" sldId="259"/>
            <ac:inkMk id="16" creationId="{955C643E-2607-E430-53D1-EC006EBC4275}"/>
          </ac:inkMkLst>
        </pc:inkChg>
      </pc:sldChg>
      <pc:sldChg chg="ord">
        <pc:chgData name="mounikaguguloth906@gmail.com" userId="0fc31ff33638acf2" providerId="LiveId" clId="{CCFE336B-0045-4313-AFAD-EE5618B42B34}" dt="2024-11-29T08:12:46.763" v="264"/>
        <pc:sldMkLst>
          <pc:docMk/>
          <pc:sldMk cId="0" sldId="260"/>
        </pc:sldMkLst>
      </pc:sldChg>
      <pc:sldChg chg="ord">
        <pc:chgData name="mounikaguguloth906@gmail.com" userId="0fc31ff33638acf2" providerId="LiveId" clId="{CCFE336B-0045-4313-AFAD-EE5618B42B34}" dt="2024-11-29T08:11:58.873" v="252"/>
        <pc:sldMkLst>
          <pc:docMk/>
          <pc:sldMk cId="0" sldId="262"/>
        </pc:sldMkLst>
      </pc:sldChg>
      <pc:sldChg chg="ord">
        <pc:chgData name="mounikaguguloth906@gmail.com" userId="0fc31ff33638acf2" providerId="LiveId" clId="{CCFE336B-0045-4313-AFAD-EE5618B42B34}" dt="2024-11-29T08:12:01.016" v="254"/>
        <pc:sldMkLst>
          <pc:docMk/>
          <pc:sldMk cId="0" sldId="263"/>
        </pc:sldMkLst>
      </pc:sldChg>
      <pc:sldChg chg="addSp modSp new del mod">
        <pc:chgData name="mounikaguguloth906@gmail.com" userId="0fc31ff33638acf2" providerId="LiveId" clId="{CCFE336B-0045-4313-AFAD-EE5618B42B34}" dt="2024-11-29T08:06:31.189" v="105" actId="47"/>
        <pc:sldMkLst>
          <pc:docMk/>
          <pc:sldMk cId="204680254" sldId="265"/>
        </pc:sldMkLst>
        <pc:spChg chg="add mod">
          <ac:chgData name="mounikaguguloth906@gmail.com" userId="0fc31ff33638acf2" providerId="LiveId" clId="{CCFE336B-0045-4313-AFAD-EE5618B42B34}" dt="2024-11-29T07:07:55.633" v="56" actId="1076"/>
          <ac:spMkLst>
            <pc:docMk/>
            <pc:sldMk cId="204680254" sldId="265"/>
            <ac:spMk id="3" creationId="{4028CC3A-A90B-A8C1-4629-883EBEA7B89B}"/>
          </ac:spMkLst>
        </pc:spChg>
        <pc:spChg chg="add mod">
          <ac:chgData name="mounikaguguloth906@gmail.com" userId="0fc31ff33638acf2" providerId="LiveId" clId="{CCFE336B-0045-4313-AFAD-EE5618B42B34}" dt="2024-11-29T07:07:59.431" v="57" actId="1076"/>
          <ac:spMkLst>
            <pc:docMk/>
            <pc:sldMk cId="204680254" sldId="265"/>
            <ac:spMk id="5" creationId="{217E6A70-9584-51AA-0FD4-C1FA0822E573}"/>
          </ac:spMkLst>
        </pc:spChg>
      </pc:sldChg>
      <pc:sldChg chg="addSp delSp modSp add del mod">
        <pc:chgData name="mounikaguguloth906@gmail.com" userId="0fc31ff33638acf2" providerId="LiveId" clId="{CCFE336B-0045-4313-AFAD-EE5618B42B34}" dt="2024-11-29T07:06:41.040" v="31" actId="2696"/>
        <pc:sldMkLst>
          <pc:docMk/>
          <pc:sldMk cId="336343907" sldId="265"/>
        </pc:sldMkLst>
        <pc:spChg chg="mod">
          <ac:chgData name="mounikaguguloth906@gmail.com" userId="0fc31ff33638acf2" providerId="LiveId" clId="{CCFE336B-0045-4313-AFAD-EE5618B42B34}" dt="2024-11-29T07:04:51.911" v="24" actId="1076"/>
          <ac:spMkLst>
            <pc:docMk/>
            <pc:sldMk cId="336343907" sldId="265"/>
            <ac:spMk id="2" creationId="{F151066E-21A2-AF36-A44E-D7555FCB40DB}"/>
          </ac:spMkLst>
        </pc:spChg>
        <pc:spChg chg="del">
          <ac:chgData name="mounikaguguloth906@gmail.com" userId="0fc31ff33638acf2" providerId="LiveId" clId="{CCFE336B-0045-4313-AFAD-EE5618B42B34}" dt="2024-11-29T07:04:40.035" v="6" actId="478"/>
          <ac:spMkLst>
            <pc:docMk/>
            <pc:sldMk cId="336343907" sldId="265"/>
            <ac:spMk id="3" creationId="{5B1692E0-9108-428D-07D9-32859F6716BF}"/>
          </ac:spMkLst>
        </pc:spChg>
        <pc:spChg chg="del">
          <ac:chgData name="mounikaguguloth906@gmail.com" userId="0fc31ff33638acf2" providerId="LiveId" clId="{CCFE336B-0045-4313-AFAD-EE5618B42B34}" dt="2024-11-29T07:04:23.714" v="1" actId="478"/>
          <ac:spMkLst>
            <pc:docMk/>
            <pc:sldMk cId="336343907" sldId="265"/>
            <ac:spMk id="4" creationId="{AE04A73D-1EE6-20C3-7DC3-329E21944B45}"/>
          </ac:spMkLst>
        </pc:spChg>
        <pc:spChg chg="del">
          <ac:chgData name="mounikaguguloth906@gmail.com" userId="0fc31ff33638acf2" providerId="LiveId" clId="{CCFE336B-0045-4313-AFAD-EE5618B42B34}" dt="2024-11-29T07:04:37.235" v="5" actId="478"/>
          <ac:spMkLst>
            <pc:docMk/>
            <pc:sldMk cId="336343907" sldId="265"/>
            <ac:spMk id="5" creationId="{3F4500F4-713F-353A-27D8-144F0043D1FC}"/>
          </ac:spMkLst>
        </pc:spChg>
        <pc:spChg chg="del">
          <ac:chgData name="mounikaguguloth906@gmail.com" userId="0fc31ff33638acf2" providerId="LiveId" clId="{CCFE336B-0045-4313-AFAD-EE5618B42B34}" dt="2024-11-29T07:04:26.743" v="2" actId="478"/>
          <ac:spMkLst>
            <pc:docMk/>
            <pc:sldMk cId="336343907" sldId="265"/>
            <ac:spMk id="6" creationId="{60E5C4F3-790E-7D8E-1127-0CB734389857}"/>
          </ac:spMkLst>
        </pc:spChg>
        <pc:spChg chg="del">
          <ac:chgData name="mounikaguguloth906@gmail.com" userId="0fc31ff33638acf2" providerId="LiveId" clId="{CCFE336B-0045-4313-AFAD-EE5618B42B34}" dt="2024-11-29T07:04:33.151" v="4" actId="478"/>
          <ac:spMkLst>
            <pc:docMk/>
            <pc:sldMk cId="336343907" sldId="265"/>
            <ac:spMk id="7" creationId="{0B1907B4-5AD3-3AFC-3F23-2A8BD203BBA0}"/>
          </ac:spMkLst>
        </pc:spChg>
        <pc:spChg chg="del">
          <ac:chgData name="mounikaguguloth906@gmail.com" userId="0fc31ff33638acf2" providerId="LiveId" clId="{CCFE336B-0045-4313-AFAD-EE5618B42B34}" dt="2024-11-29T07:04:29.665" v="3" actId="478"/>
          <ac:spMkLst>
            <pc:docMk/>
            <pc:sldMk cId="336343907" sldId="265"/>
            <ac:spMk id="8" creationId="{D1CF2AFA-4A60-AAA2-5DAF-08F94115038A}"/>
          </ac:spMkLst>
        </pc:spChg>
        <pc:spChg chg="add mod">
          <ac:chgData name="mounikaguguloth906@gmail.com" userId="0fc31ff33638acf2" providerId="LiveId" clId="{CCFE336B-0045-4313-AFAD-EE5618B42B34}" dt="2024-11-29T07:06:07.233" v="30"/>
          <ac:spMkLst>
            <pc:docMk/>
            <pc:sldMk cId="336343907" sldId="265"/>
            <ac:spMk id="9" creationId="{BA36CEEF-4B93-E74A-14B9-8E16AD54C1D1}"/>
          </ac:spMkLst>
        </pc:spChg>
      </pc:sldChg>
      <pc:sldChg chg="addSp modSp new mod ord">
        <pc:chgData name="mounikaguguloth906@gmail.com" userId="0fc31ff33638acf2" providerId="LiveId" clId="{CCFE336B-0045-4313-AFAD-EE5618B42B34}" dt="2024-11-29T08:09:04.733" v="154"/>
        <pc:sldMkLst>
          <pc:docMk/>
          <pc:sldMk cId="2572158423" sldId="265"/>
        </pc:sldMkLst>
        <pc:spChg chg="add mod">
          <ac:chgData name="mounikaguguloth906@gmail.com" userId="0fc31ff33638acf2" providerId="LiveId" clId="{CCFE336B-0045-4313-AFAD-EE5618B42B34}" dt="2024-11-29T08:08:29.397" v="152" actId="20577"/>
          <ac:spMkLst>
            <pc:docMk/>
            <pc:sldMk cId="2572158423" sldId="265"/>
            <ac:spMk id="3" creationId="{67B68F71-4A6C-2E5C-0DD3-BB3329CE1AEC}"/>
          </ac:spMkLst>
        </pc:spChg>
      </pc:sldChg>
      <pc:sldChg chg="addSp modSp new mod ord">
        <pc:chgData name="mounikaguguloth906@gmail.com" userId="0fc31ff33638acf2" providerId="LiveId" clId="{CCFE336B-0045-4313-AFAD-EE5618B42B34}" dt="2024-11-29T08:59:05.145" v="294" actId="20577"/>
        <pc:sldMkLst>
          <pc:docMk/>
          <pc:sldMk cId="2548419848" sldId="266"/>
        </pc:sldMkLst>
        <pc:spChg chg="add mod">
          <ac:chgData name="mounikaguguloth906@gmail.com" userId="0fc31ff33638acf2" providerId="LiveId" clId="{CCFE336B-0045-4313-AFAD-EE5618B42B34}" dt="2024-11-29T08:59:05.145" v="294" actId="20577"/>
          <ac:spMkLst>
            <pc:docMk/>
            <pc:sldMk cId="2548419848" sldId="266"/>
            <ac:spMk id="5" creationId="{F3C0DAA3-1694-0034-D89A-46119D82D1C1}"/>
          </ac:spMkLst>
        </pc:spChg>
        <pc:picChg chg="add mod">
          <ac:chgData name="mounikaguguloth906@gmail.com" userId="0fc31ff33638acf2" providerId="LiveId" clId="{CCFE336B-0045-4313-AFAD-EE5618B42B34}" dt="2024-11-29T08:56:39.631" v="273" actId="1076"/>
          <ac:picMkLst>
            <pc:docMk/>
            <pc:sldMk cId="2548419848" sldId="266"/>
            <ac:picMk id="3" creationId="{0208A139-F1E9-CD92-C718-1C26CEC14519}"/>
          </ac:picMkLst>
        </pc:picChg>
      </pc:sldChg>
      <pc:sldChg chg="new del">
        <pc:chgData name="mounikaguguloth906@gmail.com" userId="0fc31ff33638acf2" providerId="LiveId" clId="{CCFE336B-0045-4313-AFAD-EE5618B42B34}" dt="2024-11-29T09:17:17.378" v="296" actId="47"/>
        <pc:sldMkLst>
          <pc:docMk/>
          <pc:sldMk cId="542321309" sldId="267"/>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7465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1576" y="1078901"/>
            <a:ext cx="8155447" cy="2729528"/>
          </a:xfrm>
          <a:prstGeom prst="rect">
            <a:avLst/>
          </a:prstGeom>
          <a:noFill/>
          <a:ln/>
        </p:spPr>
        <p:txBody>
          <a:bodyPr wrap="square" lIns="0" tIns="0" rIns="0" bIns="0" rtlCol="0" anchor="t"/>
          <a:lstStyle/>
          <a:p>
            <a:pPr marL="0" indent="0">
              <a:lnSpc>
                <a:spcPts val="7650"/>
              </a:lnSpc>
              <a:buNone/>
            </a:pPr>
            <a:r>
              <a:rPr lang="en-US" sz="4000" dirty="0">
                <a:solidFill>
                  <a:srgbClr val="FFFFFF"/>
                </a:solidFill>
                <a:latin typeface="Unbounded" pitchFamily="34" charset="0"/>
                <a:ea typeface="Unbounded" pitchFamily="34" charset="-122"/>
                <a:cs typeface="Unbounded" pitchFamily="34" charset="-120"/>
              </a:rPr>
              <a:t>SMART HOME</a:t>
            </a:r>
          </a:p>
          <a:p>
            <a:pPr marL="0" indent="0">
              <a:lnSpc>
                <a:spcPts val="7650"/>
              </a:lnSpc>
              <a:buNone/>
            </a:pPr>
            <a:r>
              <a:rPr lang="en-US" sz="4000" dirty="0">
                <a:solidFill>
                  <a:srgbClr val="FFFFFF"/>
                </a:solidFill>
                <a:latin typeface="Unbounded" pitchFamily="34" charset="0"/>
              </a:rPr>
              <a:t>AUTOMATION SYSTEM</a:t>
            </a:r>
            <a:endParaRPr lang="en-US" sz="4000" dirty="0"/>
          </a:p>
        </p:txBody>
      </p:sp>
      <p:sp>
        <p:nvSpPr>
          <p:cNvPr id="4" name="Text 1"/>
          <p:cNvSpPr/>
          <p:nvPr/>
        </p:nvSpPr>
        <p:spPr>
          <a:xfrm>
            <a:off x="6201576" y="3946584"/>
            <a:ext cx="7646399" cy="1964022"/>
          </a:xfrm>
          <a:prstGeom prst="rect">
            <a:avLst/>
          </a:prstGeom>
          <a:noFill/>
          <a:ln/>
        </p:spPr>
        <p:txBody>
          <a:bodyPr wrap="square" lIns="0" tIns="0" rIns="0" bIns="0" rtlCol="0" anchor="t"/>
          <a:lstStyle/>
          <a:p>
            <a:pPr marL="0" indent="0">
              <a:lnSpc>
                <a:spcPts val="3000"/>
              </a:lnSpc>
              <a:buNone/>
            </a:pPr>
            <a:r>
              <a:rPr lang="en-US" sz="2800" dirty="0">
                <a:solidFill>
                  <a:srgbClr val="CAD6DE"/>
                </a:solidFill>
                <a:latin typeface="Cabin" pitchFamily="34" charset="0"/>
                <a:ea typeface="Cabin" pitchFamily="34" charset="-122"/>
                <a:cs typeface="Cabin" pitchFamily="34" charset="-120"/>
              </a:rPr>
              <a:t>Smart home systems are revolutionizing the way we live, offering increased convenience, energy efficiency, and security through the integration of connected devices and intelligent automation.</a:t>
            </a:r>
            <a:endParaRPr lang="en-US"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208A139-F1E9-CD92-C718-1C26CEC14519}"/>
              </a:ext>
            </a:extLst>
          </p:cNvPr>
          <p:cNvPicPr>
            <a:picLocks noChangeAspect="1"/>
          </p:cNvPicPr>
          <p:nvPr/>
        </p:nvPicPr>
        <p:blipFill>
          <a:blip r:embed="rId2"/>
          <a:stretch>
            <a:fillRect/>
          </a:stretch>
        </p:blipFill>
        <p:spPr>
          <a:xfrm>
            <a:off x="0" y="0"/>
            <a:ext cx="6170222" cy="8229600"/>
          </a:xfrm>
          <a:prstGeom prst="rect">
            <a:avLst/>
          </a:prstGeom>
        </p:spPr>
      </p:pic>
      <p:sp>
        <p:nvSpPr>
          <p:cNvPr id="5" name="TextBox 4">
            <a:extLst>
              <a:ext uri="{FF2B5EF4-FFF2-40B4-BE49-F238E27FC236}">
                <a16:creationId xmlns:a16="http://schemas.microsoft.com/office/drawing/2014/main" id="{F3C0DAA3-1694-0034-D89A-46119D82D1C1}"/>
              </a:ext>
            </a:extLst>
          </p:cNvPr>
          <p:cNvSpPr txBox="1"/>
          <p:nvPr/>
        </p:nvSpPr>
        <p:spPr>
          <a:xfrm>
            <a:off x="6617616" y="759134"/>
            <a:ext cx="7315200" cy="6186309"/>
          </a:xfrm>
          <a:prstGeom prst="rect">
            <a:avLst/>
          </a:prstGeom>
          <a:noFill/>
        </p:spPr>
        <p:txBody>
          <a:bodyPr wrap="square">
            <a:spAutoFit/>
          </a:bodyPr>
          <a:lstStyle/>
          <a:p>
            <a:r>
              <a:rPr lang="en-US" dirty="0">
                <a:solidFill>
                  <a:schemeClr val="bg2"/>
                </a:solidFill>
              </a:rPr>
              <a:t>#include &lt;ESP32Servo.h&gt;</a:t>
            </a:r>
          </a:p>
          <a:p>
            <a:r>
              <a:rPr lang="en-US" dirty="0">
                <a:solidFill>
                  <a:schemeClr val="bg2"/>
                </a:solidFill>
              </a:rPr>
              <a:t>#define DO_PIN 14  // ESP32's pin GPIO14 connected to DO pin of the MQ2 sensor</a:t>
            </a:r>
          </a:p>
          <a:p>
            <a:r>
              <a:rPr lang="en-US" dirty="0">
                <a:solidFill>
                  <a:schemeClr val="bg2"/>
                </a:solidFill>
              </a:rPr>
              <a:t>#define BUZZER_PIN 15 // Pin connected to the buzzer</a:t>
            </a:r>
          </a:p>
          <a:p>
            <a:r>
              <a:rPr lang="en-US" dirty="0">
                <a:solidFill>
                  <a:schemeClr val="bg2"/>
                </a:solidFill>
              </a:rPr>
              <a:t>#define SERVO_PIN 13 // Pin connected to the </a:t>
            </a:r>
            <a:r>
              <a:rPr lang="en-US" dirty="0" err="1">
                <a:solidFill>
                  <a:schemeClr val="bg2"/>
                </a:solidFill>
              </a:rPr>
              <a:t>servoServo</a:t>
            </a:r>
            <a:r>
              <a:rPr lang="en-US" dirty="0">
                <a:solidFill>
                  <a:schemeClr val="bg2"/>
                </a:solidFill>
              </a:rPr>
              <a:t> </a:t>
            </a:r>
            <a:r>
              <a:rPr lang="en-US" dirty="0" err="1">
                <a:solidFill>
                  <a:schemeClr val="bg2"/>
                </a:solidFill>
              </a:rPr>
              <a:t>topServo</a:t>
            </a:r>
            <a:r>
              <a:rPr lang="en-US" dirty="0">
                <a:solidFill>
                  <a:schemeClr val="bg2"/>
                </a:solidFill>
              </a:rPr>
              <a:t>;  // Create a servo </a:t>
            </a:r>
            <a:r>
              <a:rPr lang="en-US" dirty="0" err="1">
                <a:solidFill>
                  <a:schemeClr val="bg2"/>
                </a:solidFill>
              </a:rPr>
              <a:t>objectvoid</a:t>
            </a:r>
            <a:r>
              <a:rPr lang="en-US" dirty="0">
                <a:solidFill>
                  <a:schemeClr val="bg2"/>
                </a:solidFill>
              </a:rPr>
              <a:t> setup() {  </a:t>
            </a:r>
            <a:r>
              <a:rPr lang="en-US" dirty="0" err="1">
                <a:solidFill>
                  <a:schemeClr val="bg2"/>
                </a:solidFill>
              </a:rPr>
              <a:t>Serial.begin</a:t>
            </a:r>
            <a:r>
              <a:rPr lang="en-US" dirty="0">
                <a:solidFill>
                  <a:schemeClr val="bg2"/>
                </a:solidFill>
              </a:rPr>
              <a:t>(9600);  </a:t>
            </a:r>
            <a:r>
              <a:rPr lang="en-US" dirty="0" err="1">
                <a:solidFill>
                  <a:schemeClr val="bg2"/>
                </a:solidFill>
              </a:rPr>
              <a:t>pinMode</a:t>
            </a:r>
            <a:r>
              <a:rPr lang="en-US" dirty="0">
                <a:solidFill>
                  <a:schemeClr val="bg2"/>
                </a:solidFill>
              </a:rPr>
              <a:t>(DO_PIN, INPUT);  </a:t>
            </a:r>
          </a:p>
          <a:p>
            <a:r>
              <a:rPr lang="en-US" dirty="0" err="1">
                <a:solidFill>
                  <a:schemeClr val="bg2"/>
                </a:solidFill>
              </a:rPr>
              <a:t>pinMode</a:t>
            </a:r>
            <a:r>
              <a:rPr lang="en-US" dirty="0">
                <a:solidFill>
                  <a:schemeClr val="bg2"/>
                </a:solidFill>
              </a:rPr>
              <a:t>(BUZZER_PIN, OUTPUT);</a:t>
            </a:r>
          </a:p>
          <a:p>
            <a:r>
              <a:rPr lang="en-US" dirty="0">
                <a:solidFill>
                  <a:schemeClr val="bg2"/>
                </a:solidFill>
              </a:rPr>
              <a:t> </a:t>
            </a:r>
            <a:r>
              <a:rPr lang="en-US" dirty="0" err="1">
                <a:solidFill>
                  <a:schemeClr val="bg2"/>
                </a:solidFill>
              </a:rPr>
              <a:t>topServo.attach</a:t>
            </a:r>
            <a:r>
              <a:rPr lang="en-US" dirty="0">
                <a:solidFill>
                  <a:schemeClr val="bg2"/>
                </a:solidFill>
              </a:rPr>
              <a:t>(SERVO_PIN); </a:t>
            </a:r>
          </a:p>
          <a:p>
            <a:r>
              <a:rPr lang="en-US" dirty="0">
                <a:solidFill>
                  <a:schemeClr val="bg2"/>
                </a:solidFill>
              </a:rPr>
              <a:t> // Attaches the servo on pin SERVO_PIN to the servo object  </a:t>
            </a:r>
            <a:r>
              <a:rPr lang="en-US" dirty="0" err="1">
                <a:solidFill>
                  <a:schemeClr val="bg2"/>
                </a:solidFill>
              </a:rPr>
              <a:t>Serial.println</a:t>
            </a:r>
            <a:r>
              <a:rPr lang="en-US" dirty="0">
                <a:solidFill>
                  <a:schemeClr val="bg2"/>
                </a:solidFill>
              </a:rPr>
              <a:t>("Warming up the MQ2 sensor");  delay(20000);  </a:t>
            </a:r>
          </a:p>
          <a:p>
            <a:r>
              <a:rPr lang="en-US" dirty="0">
                <a:solidFill>
                  <a:schemeClr val="bg2"/>
                </a:solidFill>
              </a:rPr>
              <a:t>// wait for the MQ2 to warm up}56tg  int </a:t>
            </a:r>
            <a:r>
              <a:rPr lang="en-US" dirty="0" err="1">
                <a:solidFill>
                  <a:schemeClr val="bg2"/>
                </a:solidFill>
              </a:rPr>
              <a:t>gasState</a:t>
            </a:r>
            <a:r>
              <a:rPr lang="en-US" dirty="0">
                <a:solidFill>
                  <a:schemeClr val="bg2"/>
                </a:solidFill>
              </a:rPr>
              <a:t> = </a:t>
            </a:r>
            <a:r>
              <a:rPr lang="en-US" dirty="0" err="1">
                <a:solidFill>
                  <a:schemeClr val="bg2"/>
                </a:solidFill>
              </a:rPr>
              <a:t>digitalRead</a:t>
            </a:r>
            <a:r>
              <a:rPr lang="en-US" dirty="0">
                <a:solidFill>
                  <a:schemeClr val="bg2"/>
                </a:solidFill>
              </a:rPr>
              <a:t>(DO_PIN);</a:t>
            </a:r>
            <a:br>
              <a:rPr lang="en-US" dirty="0">
                <a:solidFill>
                  <a:schemeClr val="bg2"/>
                </a:solidFill>
              </a:rPr>
            </a:br>
            <a:r>
              <a:rPr lang="en-US" dirty="0">
                <a:solidFill>
                  <a:schemeClr val="bg2"/>
                </a:solidFill>
              </a:rPr>
              <a:t>  if (</a:t>
            </a:r>
            <a:r>
              <a:rPr lang="en-US" dirty="0" err="1">
                <a:solidFill>
                  <a:schemeClr val="bg2"/>
                </a:solidFill>
              </a:rPr>
              <a:t>gasState</a:t>
            </a:r>
            <a:r>
              <a:rPr lang="en-US" dirty="0">
                <a:solidFill>
                  <a:schemeClr val="bg2"/>
                </a:solidFill>
              </a:rPr>
              <a:t> == HIGH) {    </a:t>
            </a:r>
            <a:r>
              <a:rPr lang="en-US" dirty="0" err="1">
                <a:solidFill>
                  <a:schemeClr val="bg2"/>
                </a:solidFill>
              </a:rPr>
              <a:t>Serial.println</a:t>
            </a:r>
            <a:r>
              <a:rPr lang="en-US" dirty="0">
                <a:solidFill>
                  <a:schemeClr val="bg2"/>
                </a:solidFill>
              </a:rPr>
              <a:t>("The gas is NOT present"); </a:t>
            </a:r>
          </a:p>
          <a:p>
            <a:r>
              <a:rPr lang="en-US" dirty="0">
                <a:solidFill>
                  <a:schemeClr val="bg2"/>
                </a:solidFill>
              </a:rPr>
              <a:t>   // Turn off the buzzer    </a:t>
            </a:r>
            <a:r>
              <a:rPr lang="en-US" dirty="0" err="1">
                <a:solidFill>
                  <a:schemeClr val="bg2"/>
                </a:solidFill>
              </a:rPr>
              <a:t>digitalWrite</a:t>
            </a:r>
            <a:r>
              <a:rPr lang="en-US" dirty="0">
                <a:solidFill>
                  <a:schemeClr val="bg2"/>
                </a:solidFill>
              </a:rPr>
              <a:t>(BUZZER_PIN, LOW);   </a:t>
            </a:r>
          </a:p>
          <a:p>
            <a:r>
              <a:rPr lang="en-US" dirty="0">
                <a:solidFill>
                  <a:schemeClr val="bg2"/>
                </a:solidFill>
              </a:rPr>
              <a:t> // Move the servo to its initial position    </a:t>
            </a:r>
            <a:r>
              <a:rPr lang="en-US" dirty="0" err="1">
                <a:solidFill>
                  <a:schemeClr val="bg2"/>
                </a:solidFill>
              </a:rPr>
              <a:t>topServo.write</a:t>
            </a:r>
            <a:r>
              <a:rPr lang="en-US" dirty="0">
                <a:solidFill>
                  <a:schemeClr val="bg2"/>
                </a:solidFill>
              </a:rPr>
              <a:t>(0);  } else {    </a:t>
            </a:r>
            <a:r>
              <a:rPr lang="en-US" dirty="0" err="1">
                <a:solidFill>
                  <a:schemeClr val="bg2"/>
                </a:solidFill>
              </a:rPr>
              <a:t>Serial.println</a:t>
            </a:r>
            <a:r>
              <a:rPr lang="en-US" dirty="0">
                <a:solidFill>
                  <a:schemeClr val="bg2"/>
                </a:solidFill>
              </a:rPr>
              <a:t>("The gas is present");</a:t>
            </a:r>
          </a:p>
          <a:p>
            <a:r>
              <a:rPr lang="en-US" dirty="0">
                <a:solidFill>
                  <a:schemeClr val="bg2"/>
                </a:solidFill>
              </a:rPr>
              <a:t>    // Turn on the buzzer    </a:t>
            </a:r>
            <a:r>
              <a:rPr lang="en-US" dirty="0" err="1">
                <a:solidFill>
                  <a:schemeClr val="bg2"/>
                </a:solidFill>
              </a:rPr>
              <a:t>digitalWrite</a:t>
            </a:r>
            <a:r>
              <a:rPr lang="en-US" dirty="0">
                <a:solidFill>
                  <a:schemeClr val="bg2"/>
                </a:solidFill>
              </a:rPr>
              <a:t>(BUZZER_PIN, HIGH); </a:t>
            </a:r>
          </a:p>
          <a:p>
            <a:r>
              <a:rPr lang="en-US" dirty="0">
                <a:solidFill>
                  <a:schemeClr val="bg2"/>
                </a:solidFill>
              </a:rPr>
              <a:t>   // Move the servo to a specific position    </a:t>
            </a:r>
            <a:r>
              <a:rPr lang="en-US" dirty="0" err="1">
                <a:solidFill>
                  <a:schemeClr val="bg2"/>
                </a:solidFill>
              </a:rPr>
              <a:t>topServo.write</a:t>
            </a:r>
            <a:r>
              <a:rPr lang="en-US" dirty="0">
                <a:solidFill>
                  <a:schemeClr val="bg2"/>
                </a:solidFill>
              </a:rPr>
              <a:t>(180);    delay(1000);</a:t>
            </a:r>
          </a:p>
          <a:p>
            <a:r>
              <a:rPr lang="en-US" dirty="0">
                <a:solidFill>
                  <a:schemeClr val="bg2"/>
                </a:solidFill>
              </a:rPr>
              <a:t> // Wait for the servo to reach its position    </a:t>
            </a:r>
            <a:r>
              <a:rPr lang="en-US" dirty="0" err="1">
                <a:solidFill>
                  <a:schemeClr val="bg2"/>
                </a:solidFill>
              </a:rPr>
              <a:t>topServo.write</a:t>
            </a:r>
            <a:r>
              <a:rPr lang="en-US" dirty="0">
                <a:solidFill>
                  <a:schemeClr val="bg2"/>
                </a:solidFill>
              </a:rPr>
              <a:t>(0); </a:t>
            </a:r>
          </a:p>
          <a:p>
            <a:r>
              <a:rPr lang="en-US" dirty="0">
                <a:solidFill>
                  <a:schemeClr val="bg2"/>
                </a:solidFill>
              </a:rPr>
              <a:t>// Move the servo back to its initial position  }  delay(1000); </a:t>
            </a:r>
          </a:p>
          <a:p>
            <a:r>
              <a:rPr lang="en-US" dirty="0">
                <a:solidFill>
                  <a:schemeClr val="bg2"/>
                </a:solidFill>
              </a:rPr>
              <a:t>// Adjust delay as needed}</a:t>
            </a:r>
          </a:p>
        </p:txBody>
      </p:sp>
    </p:spTree>
    <p:extLst>
      <p:ext uri="{BB962C8B-B14F-4D97-AF65-F5344CB8AC3E}">
        <p14:creationId xmlns:p14="http://schemas.microsoft.com/office/powerpoint/2010/main" val="25484198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625685"/>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Conclusion</a:t>
            </a:r>
            <a:endParaRPr lang="en-US" sz="4400" dirty="0"/>
          </a:p>
        </p:txBody>
      </p:sp>
      <p:sp>
        <p:nvSpPr>
          <p:cNvPr id="4" name="Text 1"/>
          <p:cNvSpPr/>
          <p:nvPr/>
        </p:nvSpPr>
        <p:spPr>
          <a:xfrm>
            <a:off x="6324124" y="3688675"/>
            <a:ext cx="7468553" cy="1915120"/>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As the smart home market continues to evolve, our comprehensive and user-centric solution is poised to revolutionize the way people interact with and manage their living spaces. With a focus on seamless integration, intelligent automation, and robust security, we are committed to delivering a truly transformative smart home experience.</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102763"/>
            <a:ext cx="8600718"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Smart Home System Idea</a:t>
            </a:r>
            <a:endParaRPr lang="en-US" sz="4400" dirty="0"/>
          </a:p>
        </p:txBody>
      </p:sp>
      <p:sp>
        <p:nvSpPr>
          <p:cNvPr id="3" name="Text 1"/>
          <p:cNvSpPr/>
          <p:nvPr/>
        </p:nvSpPr>
        <p:spPr>
          <a:xfrm>
            <a:off x="837724" y="3405068"/>
            <a:ext cx="3584734"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Seamless Integration</a:t>
            </a:r>
            <a:endParaRPr lang="en-US" sz="2200" dirty="0"/>
          </a:p>
        </p:txBody>
      </p:sp>
      <p:sp>
        <p:nvSpPr>
          <p:cNvPr id="4" name="Text 2"/>
          <p:cNvSpPr/>
          <p:nvPr/>
        </p:nvSpPr>
        <p:spPr>
          <a:xfrm>
            <a:off x="837724" y="3996333"/>
            <a:ext cx="3928586" cy="1915120"/>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Our smart home system seamlessly integrates various devices, sensors, and home automation technologies to create a cohesive and user-friendly experience.</a:t>
            </a:r>
            <a:endParaRPr lang="en-US" sz="1850" dirty="0"/>
          </a:p>
        </p:txBody>
      </p:sp>
      <p:sp>
        <p:nvSpPr>
          <p:cNvPr id="5" name="Text 3"/>
          <p:cNvSpPr/>
          <p:nvPr/>
        </p:nvSpPr>
        <p:spPr>
          <a:xfrm>
            <a:off x="5357813" y="340506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Voice Control</a:t>
            </a:r>
            <a:endParaRPr lang="en-US" sz="2200" dirty="0"/>
          </a:p>
        </p:txBody>
      </p:sp>
      <p:sp>
        <p:nvSpPr>
          <p:cNvPr id="6" name="Text 4"/>
          <p:cNvSpPr/>
          <p:nvPr/>
        </p:nvSpPr>
        <p:spPr>
          <a:xfrm>
            <a:off x="5357813" y="3996333"/>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Intuitive voice commands allow users to effortlessly control their home environment, from adjusting the thermostat to turning on lights.</a:t>
            </a:r>
            <a:endParaRPr lang="en-US" sz="1850" dirty="0"/>
          </a:p>
        </p:txBody>
      </p:sp>
      <p:sp>
        <p:nvSpPr>
          <p:cNvPr id="7" name="Text 5"/>
          <p:cNvSpPr/>
          <p:nvPr/>
        </p:nvSpPr>
        <p:spPr>
          <a:xfrm>
            <a:off x="9877901" y="340506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Remote Access</a:t>
            </a:r>
            <a:endParaRPr lang="en-US" sz="2200" dirty="0"/>
          </a:p>
        </p:txBody>
      </p:sp>
      <p:sp>
        <p:nvSpPr>
          <p:cNvPr id="8" name="Text 6"/>
          <p:cNvSpPr/>
          <p:nvPr/>
        </p:nvSpPr>
        <p:spPr>
          <a:xfrm>
            <a:off x="9877901" y="3996333"/>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Homeowners can remotely monitor and manage their home using a smartphone or tablet, providing peace of mind and convenience.</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746879" y="758785"/>
            <a:ext cx="6148626" cy="627698"/>
          </a:xfrm>
          <a:prstGeom prst="rect">
            <a:avLst/>
          </a:prstGeom>
          <a:noFill/>
          <a:ln/>
        </p:spPr>
        <p:txBody>
          <a:bodyPr wrap="none" lIns="0" tIns="0" rIns="0" bIns="0" rtlCol="0" anchor="t"/>
          <a:lstStyle/>
          <a:p>
            <a:pPr marL="0" indent="0">
              <a:lnSpc>
                <a:spcPts val="4900"/>
              </a:lnSpc>
              <a:buNone/>
            </a:pPr>
            <a:r>
              <a:rPr lang="en-US" sz="3950" dirty="0">
                <a:solidFill>
                  <a:srgbClr val="FFFFFF"/>
                </a:solidFill>
                <a:latin typeface="Unbounded" pitchFamily="34" charset="0"/>
                <a:ea typeface="Unbounded" pitchFamily="34" charset="-122"/>
                <a:cs typeface="Unbounded" pitchFamily="34" charset="-120"/>
              </a:rPr>
              <a:t>Smart Home Market</a:t>
            </a:r>
            <a:endParaRPr lang="en-US" sz="3950" dirty="0"/>
          </a:p>
        </p:txBody>
      </p:sp>
      <p:sp>
        <p:nvSpPr>
          <p:cNvPr id="4" name="Shape 1"/>
          <p:cNvSpPr/>
          <p:nvPr/>
        </p:nvSpPr>
        <p:spPr>
          <a:xfrm>
            <a:off x="1051679" y="1706523"/>
            <a:ext cx="30480" cy="5764173"/>
          </a:xfrm>
          <a:prstGeom prst="roundRect">
            <a:avLst>
              <a:gd name="adj" fmla="val 105031"/>
            </a:avLst>
          </a:prstGeom>
          <a:solidFill>
            <a:srgbClr val="49606E"/>
          </a:solidFill>
          <a:ln/>
        </p:spPr>
      </p:sp>
      <p:sp>
        <p:nvSpPr>
          <p:cNvPr id="5" name="Shape 2"/>
          <p:cNvSpPr/>
          <p:nvPr/>
        </p:nvSpPr>
        <p:spPr>
          <a:xfrm>
            <a:off x="1276529" y="2171343"/>
            <a:ext cx="746879" cy="30480"/>
          </a:xfrm>
          <a:prstGeom prst="roundRect">
            <a:avLst>
              <a:gd name="adj" fmla="val 105031"/>
            </a:avLst>
          </a:prstGeom>
          <a:solidFill>
            <a:srgbClr val="49606E"/>
          </a:solidFill>
          <a:ln/>
        </p:spPr>
      </p:sp>
      <p:sp>
        <p:nvSpPr>
          <p:cNvPr id="6" name="Shape 3"/>
          <p:cNvSpPr/>
          <p:nvPr/>
        </p:nvSpPr>
        <p:spPr>
          <a:xfrm>
            <a:off x="826830" y="1946553"/>
            <a:ext cx="480179" cy="480179"/>
          </a:xfrm>
          <a:prstGeom prst="roundRect">
            <a:avLst>
              <a:gd name="adj" fmla="val 6667"/>
            </a:avLst>
          </a:prstGeom>
          <a:solidFill>
            <a:srgbClr val="304755"/>
          </a:solidFill>
          <a:ln/>
        </p:spPr>
      </p:sp>
      <p:sp>
        <p:nvSpPr>
          <p:cNvPr id="7" name="Text 4"/>
          <p:cNvSpPr/>
          <p:nvPr/>
        </p:nvSpPr>
        <p:spPr>
          <a:xfrm>
            <a:off x="995898" y="2035969"/>
            <a:ext cx="141923" cy="301347"/>
          </a:xfrm>
          <a:prstGeom prst="rect">
            <a:avLst/>
          </a:prstGeom>
          <a:noFill/>
          <a:ln/>
        </p:spPr>
        <p:txBody>
          <a:bodyPr wrap="none" lIns="0" tIns="0" rIns="0" bIns="0" rtlCol="0" anchor="t"/>
          <a:lstStyle/>
          <a:p>
            <a:pPr marL="0" indent="0" algn="ctr">
              <a:lnSpc>
                <a:spcPts val="2350"/>
              </a:lnSpc>
              <a:buNone/>
            </a:pPr>
            <a:r>
              <a:rPr lang="en-US" sz="2350" dirty="0">
                <a:solidFill>
                  <a:srgbClr val="CAD6DE"/>
                </a:solidFill>
                <a:latin typeface="Unbounded" pitchFamily="34" charset="0"/>
                <a:ea typeface="Unbounded" pitchFamily="34" charset="-122"/>
                <a:cs typeface="Unbounded" pitchFamily="34" charset="-120"/>
              </a:rPr>
              <a:t>1</a:t>
            </a:r>
            <a:endParaRPr lang="en-US" sz="2350" dirty="0"/>
          </a:p>
        </p:txBody>
      </p:sp>
      <p:sp>
        <p:nvSpPr>
          <p:cNvPr id="8" name="Text 5"/>
          <p:cNvSpPr/>
          <p:nvPr/>
        </p:nvSpPr>
        <p:spPr>
          <a:xfrm>
            <a:off x="2240637" y="1919883"/>
            <a:ext cx="2510790" cy="313849"/>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Rapid Growth</a:t>
            </a:r>
            <a:endParaRPr lang="en-US" sz="1950" dirty="0"/>
          </a:p>
        </p:txBody>
      </p:sp>
      <p:sp>
        <p:nvSpPr>
          <p:cNvPr id="9" name="Text 6"/>
          <p:cNvSpPr/>
          <p:nvPr/>
        </p:nvSpPr>
        <p:spPr>
          <a:xfrm>
            <a:off x="2240637" y="2361724"/>
            <a:ext cx="6156484" cy="1024414"/>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The global smart home market is projected to grow at a CAGR of over 15% from 2021 to 2026, driven by increasing demand for connected home technologies.</a:t>
            </a:r>
            <a:endParaRPr lang="en-US" sz="1650" dirty="0"/>
          </a:p>
        </p:txBody>
      </p:sp>
      <p:sp>
        <p:nvSpPr>
          <p:cNvPr id="10" name="Shape 7"/>
          <p:cNvSpPr/>
          <p:nvPr/>
        </p:nvSpPr>
        <p:spPr>
          <a:xfrm>
            <a:off x="1276529" y="4277678"/>
            <a:ext cx="746879" cy="30480"/>
          </a:xfrm>
          <a:prstGeom prst="roundRect">
            <a:avLst>
              <a:gd name="adj" fmla="val 105031"/>
            </a:avLst>
          </a:prstGeom>
          <a:solidFill>
            <a:srgbClr val="49606E"/>
          </a:solidFill>
          <a:ln/>
        </p:spPr>
      </p:sp>
      <p:sp>
        <p:nvSpPr>
          <p:cNvPr id="11" name="Shape 8"/>
          <p:cNvSpPr/>
          <p:nvPr/>
        </p:nvSpPr>
        <p:spPr>
          <a:xfrm>
            <a:off x="826830" y="4052888"/>
            <a:ext cx="480179" cy="480179"/>
          </a:xfrm>
          <a:prstGeom prst="roundRect">
            <a:avLst>
              <a:gd name="adj" fmla="val 6667"/>
            </a:avLst>
          </a:prstGeom>
          <a:solidFill>
            <a:srgbClr val="304755"/>
          </a:solidFill>
          <a:ln/>
        </p:spPr>
      </p:sp>
      <p:sp>
        <p:nvSpPr>
          <p:cNvPr id="12" name="Text 9"/>
          <p:cNvSpPr/>
          <p:nvPr/>
        </p:nvSpPr>
        <p:spPr>
          <a:xfrm>
            <a:off x="948035" y="4142303"/>
            <a:ext cx="237768" cy="301347"/>
          </a:xfrm>
          <a:prstGeom prst="rect">
            <a:avLst/>
          </a:prstGeom>
          <a:noFill/>
          <a:ln/>
        </p:spPr>
        <p:txBody>
          <a:bodyPr wrap="none" lIns="0" tIns="0" rIns="0" bIns="0" rtlCol="0" anchor="t"/>
          <a:lstStyle/>
          <a:p>
            <a:pPr marL="0" indent="0" algn="ctr">
              <a:lnSpc>
                <a:spcPts val="2350"/>
              </a:lnSpc>
              <a:buNone/>
            </a:pPr>
            <a:r>
              <a:rPr lang="en-US" sz="2350" dirty="0">
                <a:solidFill>
                  <a:srgbClr val="CAD6DE"/>
                </a:solidFill>
                <a:latin typeface="Unbounded" pitchFamily="34" charset="0"/>
                <a:ea typeface="Unbounded" pitchFamily="34" charset="-122"/>
                <a:cs typeface="Unbounded" pitchFamily="34" charset="-120"/>
              </a:rPr>
              <a:t>2</a:t>
            </a:r>
            <a:endParaRPr lang="en-US" sz="2350" dirty="0"/>
          </a:p>
        </p:txBody>
      </p:sp>
      <p:sp>
        <p:nvSpPr>
          <p:cNvPr id="13" name="Text 10"/>
          <p:cNvSpPr/>
          <p:nvPr/>
        </p:nvSpPr>
        <p:spPr>
          <a:xfrm>
            <a:off x="2240637" y="4026218"/>
            <a:ext cx="2510790" cy="313849"/>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Adoption Trends</a:t>
            </a:r>
            <a:endParaRPr lang="en-US" sz="1950" dirty="0"/>
          </a:p>
        </p:txBody>
      </p:sp>
      <p:sp>
        <p:nvSpPr>
          <p:cNvPr id="14" name="Text 11"/>
          <p:cNvSpPr/>
          <p:nvPr/>
        </p:nvSpPr>
        <p:spPr>
          <a:xfrm>
            <a:off x="2240637" y="4468058"/>
            <a:ext cx="6156484" cy="1024414"/>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Millennials and tech-savvy consumers are leading the charge in smart home adoption, seeking to enhance their quality of life and reduce energy costs.</a:t>
            </a:r>
            <a:endParaRPr lang="en-US" sz="1650" dirty="0"/>
          </a:p>
        </p:txBody>
      </p:sp>
      <p:sp>
        <p:nvSpPr>
          <p:cNvPr id="15" name="Shape 12"/>
          <p:cNvSpPr/>
          <p:nvPr/>
        </p:nvSpPr>
        <p:spPr>
          <a:xfrm>
            <a:off x="1276529" y="6384012"/>
            <a:ext cx="746879" cy="30480"/>
          </a:xfrm>
          <a:prstGeom prst="roundRect">
            <a:avLst>
              <a:gd name="adj" fmla="val 105031"/>
            </a:avLst>
          </a:prstGeom>
          <a:solidFill>
            <a:srgbClr val="49606E"/>
          </a:solidFill>
          <a:ln/>
        </p:spPr>
      </p:sp>
      <p:sp>
        <p:nvSpPr>
          <p:cNvPr id="16" name="Shape 13"/>
          <p:cNvSpPr/>
          <p:nvPr/>
        </p:nvSpPr>
        <p:spPr>
          <a:xfrm>
            <a:off x="826830" y="6159222"/>
            <a:ext cx="480179" cy="480179"/>
          </a:xfrm>
          <a:prstGeom prst="roundRect">
            <a:avLst>
              <a:gd name="adj" fmla="val 6667"/>
            </a:avLst>
          </a:prstGeom>
          <a:solidFill>
            <a:srgbClr val="304755"/>
          </a:solidFill>
          <a:ln/>
        </p:spPr>
      </p:sp>
      <p:sp>
        <p:nvSpPr>
          <p:cNvPr id="17" name="Text 14"/>
          <p:cNvSpPr/>
          <p:nvPr/>
        </p:nvSpPr>
        <p:spPr>
          <a:xfrm>
            <a:off x="945773" y="6248638"/>
            <a:ext cx="242292" cy="301347"/>
          </a:xfrm>
          <a:prstGeom prst="rect">
            <a:avLst/>
          </a:prstGeom>
          <a:noFill/>
          <a:ln/>
        </p:spPr>
        <p:txBody>
          <a:bodyPr wrap="none" lIns="0" tIns="0" rIns="0" bIns="0" rtlCol="0" anchor="t"/>
          <a:lstStyle/>
          <a:p>
            <a:pPr marL="0" indent="0" algn="ctr">
              <a:lnSpc>
                <a:spcPts val="2350"/>
              </a:lnSpc>
              <a:buNone/>
            </a:pPr>
            <a:r>
              <a:rPr lang="en-US" sz="2350" dirty="0">
                <a:solidFill>
                  <a:srgbClr val="CAD6DE"/>
                </a:solidFill>
                <a:latin typeface="Unbounded" pitchFamily="34" charset="0"/>
                <a:ea typeface="Unbounded" pitchFamily="34" charset="-122"/>
                <a:cs typeface="Unbounded" pitchFamily="34" charset="-120"/>
              </a:rPr>
              <a:t>3</a:t>
            </a:r>
            <a:endParaRPr lang="en-US" sz="2350" dirty="0"/>
          </a:p>
        </p:txBody>
      </p:sp>
      <p:sp>
        <p:nvSpPr>
          <p:cNvPr id="18" name="Text 15"/>
          <p:cNvSpPr/>
          <p:nvPr/>
        </p:nvSpPr>
        <p:spPr>
          <a:xfrm>
            <a:off x="2240637" y="6132552"/>
            <a:ext cx="3579614" cy="313849"/>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Emerging Opportunities</a:t>
            </a:r>
            <a:endParaRPr lang="en-US" sz="1950" dirty="0"/>
          </a:p>
        </p:txBody>
      </p:sp>
      <p:sp>
        <p:nvSpPr>
          <p:cNvPr id="19" name="Text 16"/>
          <p:cNvSpPr/>
          <p:nvPr/>
        </p:nvSpPr>
        <p:spPr>
          <a:xfrm>
            <a:off x="2240637" y="6574393"/>
            <a:ext cx="6156484" cy="682943"/>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The rise of 5G, AI, and IoT technologies is unlocking new possibilities for advanced smart home features and functionalities.</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00">
            <a:alpha val="14000"/>
          </a:srgb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9233" y="600908"/>
            <a:ext cx="7618333" cy="1282303"/>
          </a:xfrm>
          <a:prstGeom prst="rect">
            <a:avLst/>
          </a:prstGeom>
          <a:noFill/>
          <a:ln/>
        </p:spPr>
        <p:txBody>
          <a:bodyPr wrap="square" lIns="0" tIns="0" rIns="0" bIns="0" rtlCol="0" anchor="t"/>
          <a:lstStyle/>
          <a:p>
            <a:pPr marL="0" indent="0">
              <a:lnSpc>
                <a:spcPts val="5000"/>
              </a:lnSpc>
              <a:buNone/>
            </a:pPr>
            <a:r>
              <a:rPr lang="en-US" sz="4000" dirty="0">
                <a:solidFill>
                  <a:srgbClr val="FFFFFF"/>
                </a:solidFill>
                <a:latin typeface="Unbounded" pitchFamily="34" charset="0"/>
                <a:ea typeface="Unbounded" pitchFamily="34" charset="-122"/>
                <a:cs typeface="Unbounded" pitchFamily="34" charset="-120"/>
              </a:rPr>
              <a:t>Smart Home System Research</a:t>
            </a:r>
            <a:endParaRPr lang="en-US" sz="4000" dirty="0"/>
          </a:p>
        </p:txBody>
      </p:sp>
      <p:sp>
        <p:nvSpPr>
          <p:cNvPr id="4" name="Shape 1"/>
          <p:cNvSpPr/>
          <p:nvPr/>
        </p:nvSpPr>
        <p:spPr>
          <a:xfrm>
            <a:off x="6249233" y="2455307"/>
            <a:ext cx="490418" cy="490418"/>
          </a:xfrm>
          <a:prstGeom prst="roundRect">
            <a:avLst>
              <a:gd name="adj" fmla="val 6667"/>
            </a:avLst>
          </a:prstGeom>
          <a:solidFill>
            <a:srgbClr val="304755"/>
          </a:solidFill>
          <a:ln/>
        </p:spPr>
      </p:sp>
      <p:sp>
        <p:nvSpPr>
          <p:cNvPr id="5" name="Text 2"/>
          <p:cNvSpPr/>
          <p:nvPr/>
        </p:nvSpPr>
        <p:spPr>
          <a:xfrm>
            <a:off x="6421874" y="2546628"/>
            <a:ext cx="145018" cy="307777"/>
          </a:xfrm>
          <a:prstGeom prst="rect">
            <a:avLst/>
          </a:prstGeom>
          <a:noFill/>
          <a:ln/>
        </p:spPr>
        <p:txBody>
          <a:bodyPr wrap="none" lIns="0" tIns="0" rIns="0" bIns="0" rtlCol="0" anchor="t"/>
          <a:lstStyle/>
          <a:p>
            <a:pPr marL="0" indent="0" algn="ctr">
              <a:lnSpc>
                <a:spcPts val="2400"/>
              </a:lnSpc>
              <a:buNone/>
            </a:pPr>
            <a:r>
              <a:rPr lang="en-US" sz="2400" dirty="0">
                <a:solidFill>
                  <a:srgbClr val="CAD6DE"/>
                </a:solidFill>
                <a:latin typeface="Unbounded" pitchFamily="34" charset="0"/>
                <a:ea typeface="Unbounded" pitchFamily="34" charset="-122"/>
                <a:cs typeface="Unbounded" pitchFamily="34" charset="-120"/>
              </a:rPr>
              <a:t>1</a:t>
            </a:r>
            <a:endParaRPr lang="en-US" sz="2400" dirty="0"/>
          </a:p>
        </p:txBody>
      </p:sp>
      <p:sp>
        <p:nvSpPr>
          <p:cNvPr id="6" name="Text 3"/>
          <p:cNvSpPr/>
          <p:nvPr/>
        </p:nvSpPr>
        <p:spPr>
          <a:xfrm>
            <a:off x="6957536" y="2455307"/>
            <a:ext cx="2991922" cy="641033"/>
          </a:xfrm>
          <a:prstGeom prst="rect">
            <a:avLst/>
          </a:prstGeom>
          <a:noFill/>
          <a:ln/>
        </p:spPr>
        <p:txBody>
          <a:bodyPr wrap="squar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Comprehensive Analysis</a:t>
            </a:r>
            <a:endParaRPr lang="en-US" sz="2000" dirty="0"/>
          </a:p>
        </p:txBody>
      </p:sp>
      <p:sp>
        <p:nvSpPr>
          <p:cNvPr id="7" name="Text 4"/>
          <p:cNvSpPr/>
          <p:nvPr/>
        </p:nvSpPr>
        <p:spPr>
          <a:xfrm>
            <a:off x="6957536" y="3227070"/>
            <a:ext cx="2991922" cy="2441138"/>
          </a:xfrm>
          <a:prstGeom prst="rect">
            <a:avLst/>
          </a:prstGeom>
          <a:noFill/>
          <a:ln/>
        </p:spPr>
        <p:txBody>
          <a:bodyPr wrap="square" lIns="0" tIns="0" rIns="0" bIns="0" rtlCol="0" anchor="t"/>
          <a:lstStyle/>
          <a:p>
            <a:pPr marL="0" indent="0">
              <a:lnSpc>
                <a:spcPts val="2700"/>
              </a:lnSpc>
              <a:buNone/>
            </a:pPr>
            <a:r>
              <a:rPr lang="en-US" sz="1700" dirty="0">
                <a:solidFill>
                  <a:srgbClr val="CAD6DE"/>
                </a:solidFill>
                <a:latin typeface="Cabin" pitchFamily="34" charset="0"/>
                <a:ea typeface="Cabin" pitchFamily="34" charset="-122"/>
                <a:cs typeface="Cabin" pitchFamily="34" charset="-120"/>
              </a:rPr>
              <a:t>Our research team has conducted in-depth market analysis, user surveys, and competitive benchmarking to identify key pain points and opportunities in the smart home space.</a:t>
            </a:r>
            <a:endParaRPr lang="en-US" sz="1700" dirty="0"/>
          </a:p>
        </p:txBody>
      </p:sp>
      <p:sp>
        <p:nvSpPr>
          <p:cNvPr id="8" name="Shape 5"/>
          <p:cNvSpPr/>
          <p:nvPr/>
        </p:nvSpPr>
        <p:spPr>
          <a:xfrm>
            <a:off x="10167342" y="2455307"/>
            <a:ext cx="490418" cy="490418"/>
          </a:xfrm>
          <a:prstGeom prst="roundRect">
            <a:avLst>
              <a:gd name="adj" fmla="val 6667"/>
            </a:avLst>
          </a:prstGeom>
          <a:solidFill>
            <a:srgbClr val="304755"/>
          </a:solidFill>
          <a:ln/>
        </p:spPr>
      </p:sp>
      <p:sp>
        <p:nvSpPr>
          <p:cNvPr id="9" name="Text 6"/>
          <p:cNvSpPr/>
          <p:nvPr/>
        </p:nvSpPr>
        <p:spPr>
          <a:xfrm>
            <a:off x="10291167" y="2546628"/>
            <a:ext cx="242768" cy="307777"/>
          </a:xfrm>
          <a:prstGeom prst="rect">
            <a:avLst/>
          </a:prstGeom>
          <a:noFill/>
          <a:ln/>
        </p:spPr>
        <p:txBody>
          <a:bodyPr wrap="none" lIns="0" tIns="0" rIns="0" bIns="0" rtlCol="0" anchor="t"/>
          <a:lstStyle/>
          <a:p>
            <a:pPr marL="0" indent="0" algn="ctr">
              <a:lnSpc>
                <a:spcPts val="2400"/>
              </a:lnSpc>
              <a:buNone/>
            </a:pPr>
            <a:r>
              <a:rPr lang="en-US" sz="2400" dirty="0">
                <a:solidFill>
                  <a:srgbClr val="CAD6DE"/>
                </a:solidFill>
                <a:latin typeface="Unbounded" pitchFamily="34" charset="0"/>
                <a:ea typeface="Unbounded" pitchFamily="34" charset="-122"/>
                <a:cs typeface="Unbounded" pitchFamily="34" charset="-120"/>
              </a:rPr>
              <a:t>2</a:t>
            </a:r>
            <a:endParaRPr lang="en-US" sz="2400" dirty="0"/>
          </a:p>
        </p:txBody>
      </p:sp>
      <p:sp>
        <p:nvSpPr>
          <p:cNvPr id="10" name="Text 7"/>
          <p:cNvSpPr/>
          <p:nvPr/>
        </p:nvSpPr>
        <p:spPr>
          <a:xfrm>
            <a:off x="10875645" y="2455307"/>
            <a:ext cx="2991922" cy="641033"/>
          </a:xfrm>
          <a:prstGeom prst="rect">
            <a:avLst/>
          </a:prstGeom>
          <a:noFill/>
          <a:ln/>
        </p:spPr>
        <p:txBody>
          <a:bodyPr wrap="squar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Technological Trends</a:t>
            </a:r>
            <a:endParaRPr lang="en-US" sz="2000" dirty="0"/>
          </a:p>
        </p:txBody>
      </p:sp>
      <p:sp>
        <p:nvSpPr>
          <p:cNvPr id="11" name="Text 8"/>
          <p:cNvSpPr/>
          <p:nvPr/>
        </p:nvSpPr>
        <p:spPr>
          <a:xfrm>
            <a:off x="10875645" y="3227070"/>
            <a:ext cx="2991922" cy="2092404"/>
          </a:xfrm>
          <a:prstGeom prst="rect">
            <a:avLst/>
          </a:prstGeom>
          <a:noFill/>
          <a:ln/>
        </p:spPr>
        <p:txBody>
          <a:bodyPr wrap="square" lIns="0" tIns="0" rIns="0" bIns="0" rtlCol="0" anchor="t"/>
          <a:lstStyle/>
          <a:p>
            <a:pPr marL="0" indent="0">
              <a:lnSpc>
                <a:spcPts val="2700"/>
              </a:lnSpc>
              <a:buNone/>
            </a:pPr>
            <a:r>
              <a:rPr lang="en-US" sz="1700" dirty="0">
                <a:solidFill>
                  <a:srgbClr val="CAD6DE"/>
                </a:solidFill>
                <a:latin typeface="Cabin" pitchFamily="34" charset="0"/>
                <a:ea typeface="Cabin" pitchFamily="34" charset="-122"/>
                <a:cs typeface="Cabin" pitchFamily="34" charset="-120"/>
              </a:rPr>
              <a:t>We closely monitor emerging technologies, industry standards, and consumer preferences to ensure our smart home solution remains at the forefront of innovation.</a:t>
            </a:r>
            <a:endParaRPr lang="en-US" sz="1700" dirty="0"/>
          </a:p>
        </p:txBody>
      </p:sp>
      <p:sp>
        <p:nvSpPr>
          <p:cNvPr id="12" name="Shape 9"/>
          <p:cNvSpPr/>
          <p:nvPr/>
        </p:nvSpPr>
        <p:spPr>
          <a:xfrm>
            <a:off x="6249233" y="6131242"/>
            <a:ext cx="490418" cy="490418"/>
          </a:xfrm>
          <a:prstGeom prst="roundRect">
            <a:avLst>
              <a:gd name="adj" fmla="val 6667"/>
            </a:avLst>
          </a:prstGeom>
          <a:solidFill>
            <a:srgbClr val="304755"/>
          </a:solidFill>
          <a:ln/>
        </p:spPr>
      </p:sp>
      <p:sp>
        <p:nvSpPr>
          <p:cNvPr id="13" name="Text 10"/>
          <p:cNvSpPr/>
          <p:nvPr/>
        </p:nvSpPr>
        <p:spPr>
          <a:xfrm>
            <a:off x="6370677" y="6222563"/>
            <a:ext cx="247412" cy="307777"/>
          </a:xfrm>
          <a:prstGeom prst="rect">
            <a:avLst/>
          </a:prstGeom>
          <a:noFill/>
          <a:ln/>
        </p:spPr>
        <p:txBody>
          <a:bodyPr wrap="none" lIns="0" tIns="0" rIns="0" bIns="0" rtlCol="0" anchor="t"/>
          <a:lstStyle/>
          <a:p>
            <a:pPr marL="0" indent="0" algn="ctr">
              <a:lnSpc>
                <a:spcPts val="2400"/>
              </a:lnSpc>
              <a:buNone/>
            </a:pPr>
            <a:r>
              <a:rPr lang="en-US" sz="2400" dirty="0">
                <a:solidFill>
                  <a:srgbClr val="CAD6DE"/>
                </a:solidFill>
                <a:latin typeface="Unbounded" pitchFamily="34" charset="0"/>
                <a:ea typeface="Unbounded" pitchFamily="34" charset="-122"/>
                <a:cs typeface="Unbounded" pitchFamily="34" charset="-120"/>
              </a:rPr>
              <a:t>3</a:t>
            </a:r>
            <a:endParaRPr lang="en-US" sz="2400" dirty="0"/>
          </a:p>
        </p:txBody>
      </p:sp>
      <p:sp>
        <p:nvSpPr>
          <p:cNvPr id="14" name="Text 11"/>
          <p:cNvSpPr/>
          <p:nvPr/>
        </p:nvSpPr>
        <p:spPr>
          <a:xfrm>
            <a:off x="6957536" y="6131242"/>
            <a:ext cx="3032284" cy="320516"/>
          </a:xfrm>
          <a:prstGeom prst="rect">
            <a:avLst/>
          </a:prstGeom>
          <a:noFill/>
          <a:ln/>
        </p:spPr>
        <p:txBody>
          <a:bodyPr wrap="non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User-Centric Design</a:t>
            </a:r>
            <a:endParaRPr lang="en-US" sz="2000" dirty="0"/>
          </a:p>
        </p:txBody>
      </p:sp>
      <p:sp>
        <p:nvSpPr>
          <p:cNvPr id="15" name="Text 12"/>
          <p:cNvSpPr/>
          <p:nvPr/>
        </p:nvSpPr>
        <p:spPr>
          <a:xfrm>
            <a:off x="6957536" y="6582489"/>
            <a:ext cx="6910030" cy="1046202"/>
          </a:xfrm>
          <a:prstGeom prst="rect">
            <a:avLst/>
          </a:prstGeom>
          <a:noFill/>
          <a:ln/>
        </p:spPr>
        <p:txBody>
          <a:bodyPr wrap="square" lIns="0" tIns="0" rIns="0" bIns="0" rtlCol="0" anchor="t"/>
          <a:lstStyle/>
          <a:p>
            <a:pPr marL="0" indent="0">
              <a:lnSpc>
                <a:spcPts val="2700"/>
              </a:lnSpc>
              <a:buNone/>
            </a:pPr>
            <a:r>
              <a:rPr lang="en-US" sz="1700" dirty="0">
                <a:solidFill>
                  <a:srgbClr val="CAD6DE"/>
                </a:solidFill>
                <a:latin typeface="Cabin" pitchFamily="34" charset="0"/>
                <a:ea typeface="Cabin" pitchFamily="34" charset="-122"/>
                <a:cs typeface="Cabin" pitchFamily="34" charset="-120"/>
              </a:rPr>
              <a:t>By prioritizing user experience and feedback, we are developing a smart home system that is intuitive, reliable, and tailored to the needs of modern households.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B68F71-4A6C-2E5C-0DD3-BB3329CE1AEC}"/>
              </a:ext>
            </a:extLst>
          </p:cNvPr>
          <p:cNvSpPr txBox="1"/>
          <p:nvPr/>
        </p:nvSpPr>
        <p:spPr>
          <a:xfrm>
            <a:off x="791851" y="801279"/>
            <a:ext cx="12697905" cy="2339102"/>
          </a:xfrm>
          <a:prstGeom prst="rect">
            <a:avLst/>
          </a:prstGeom>
          <a:noFill/>
        </p:spPr>
        <p:txBody>
          <a:bodyPr wrap="square">
            <a:spAutoFit/>
          </a:bodyPr>
          <a:lstStyle/>
          <a:p>
            <a:pPr marL="0" marR="0"/>
            <a:r>
              <a:rPr lang="en-IN" sz="3600" b="1" dirty="0">
                <a:solidFill>
                  <a:schemeClr val="bg1"/>
                </a:solidFill>
                <a:latin typeface="Times New Roman" panose="02020603050405020304" pitchFamily="18" charset="0"/>
                <a:ea typeface="Times New Roman" panose="02020603050405020304" pitchFamily="18" charset="0"/>
              </a:rPr>
              <a:t>                                  </a:t>
            </a:r>
            <a:r>
              <a:rPr lang="en-IN" sz="3600" b="1" dirty="0">
                <a:solidFill>
                  <a:schemeClr val="bg1"/>
                </a:solidFill>
                <a:effectLst/>
                <a:latin typeface="Times New Roman" panose="02020603050405020304" pitchFamily="18" charset="0"/>
                <a:ea typeface="Times New Roman" panose="02020603050405020304" pitchFamily="18" charset="0"/>
              </a:rPr>
              <a:t> </a:t>
            </a:r>
            <a:r>
              <a:rPr lang="en-IN" sz="4400" b="1" dirty="0">
                <a:solidFill>
                  <a:schemeClr val="bg1"/>
                </a:solidFill>
                <a:effectLst/>
                <a:latin typeface="Times New Roman" panose="02020603050405020304" pitchFamily="18" charset="0"/>
                <a:ea typeface="Times New Roman" panose="02020603050405020304" pitchFamily="18" charset="0"/>
              </a:rPr>
              <a:t>Problem Statement</a:t>
            </a:r>
            <a:endParaRPr lang="en-US" sz="4400" dirty="0">
              <a:solidFill>
                <a:schemeClr val="bg1"/>
              </a:solidFill>
              <a:effectLst/>
              <a:latin typeface="Times New Roman" panose="02020603050405020304" pitchFamily="18" charset="0"/>
              <a:ea typeface="Times New Roman" panose="02020603050405020304" pitchFamily="18" charset="0"/>
            </a:endParaRPr>
          </a:p>
          <a:p>
            <a:pPr marL="0" marR="0"/>
            <a:r>
              <a:rPr lang="en-IN" sz="1800" b="1" dirty="0">
                <a:solidFill>
                  <a:schemeClr val="bg1"/>
                </a:solidFill>
                <a:effectLst/>
                <a:latin typeface="Times New Roman" panose="02020603050405020304" pitchFamily="18" charset="0"/>
                <a:ea typeface="Times New Roman" panose="02020603050405020304" pitchFamily="18" charset="0"/>
              </a:rPr>
              <a:t> </a:t>
            </a:r>
            <a:endParaRPr lang="en-US" sz="1200" dirty="0">
              <a:solidFill>
                <a:schemeClr val="bg1"/>
              </a:solidFill>
              <a:effectLst/>
              <a:latin typeface="Times New Roman" panose="02020603050405020304" pitchFamily="18" charset="0"/>
              <a:ea typeface="Times New Roman" panose="02020603050405020304" pitchFamily="18" charset="0"/>
            </a:endParaRPr>
          </a:p>
          <a:p>
            <a:pPr marL="0" marR="0"/>
            <a:r>
              <a:rPr lang="en-IN" sz="2800" dirty="0">
                <a:solidFill>
                  <a:schemeClr val="bg1"/>
                </a:solidFill>
                <a:effectLst/>
                <a:latin typeface="Times New Roman" panose="02020603050405020304" pitchFamily="18" charset="0"/>
                <a:ea typeface="Times New Roman" panose="02020603050405020304" pitchFamily="18" charset="0"/>
              </a:rPr>
              <a:t>Manual operation of household appliances is inefficient, leading to energy and resource wastage. Additionally, safety hazards like gas leaks remain undetected in traditional homes. This project addresses these challenges through automation.</a:t>
            </a:r>
            <a:endParaRPr lang="en-US" sz="2800"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572158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67382"/>
          </a:xfrm>
          <a:prstGeom prst="rect">
            <a:avLst/>
          </a:prstGeom>
        </p:spPr>
      </p:pic>
      <p:sp>
        <p:nvSpPr>
          <p:cNvPr id="3" name="Text 0"/>
          <p:cNvSpPr/>
          <p:nvPr/>
        </p:nvSpPr>
        <p:spPr>
          <a:xfrm>
            <a:off x="802838" y="3498175"/>
            <a:ext cx="5701546" cy="674608"/>
          </a:xfrm>
          <a:prstGeom prst="rect">
            <a:avLst/>
          </a:prstGeom>
          <a:noFill/>
          <a:ln/>
        </p:spPr>
        <p:txBody>
          <a:bodyPr wrap="none" lIns="0" tIns="0" rIns="0" bIns="0" rtlCol="0" anchor="t"/>
          <a:lstStyle/>
          <a:p>
            <a:pPr marL="0" indent="0">
              <a:lnSpc>
                <a:spcPts val="5300"/>
              </a:lnSpc>
              <a:buNone/>
            </a:pPr>
            <a:r>
              <a:rPr lang="en-US" sz="4250" dirty="0">
                <a:solidFill>
                  <a:srgbClr val="FFFFFF"/>
                </a:solidFill>
                <a:latin typeface="Unbounded" pitchFamily="34" charset="0"/>
                <a:ea typeface="Unbounded" pitchFamily="34" charset="-122"/>
                <a:cs typeface="Unbounded" pitchFamily="34" charset="-120"/>
              </a:rPr>
              <a:t>Existing Solutions</a:t>
            </a:r>
            <a:endParaRPr lang="en-US" sz="4250" dirty="0"/>
          </a:p>
        </p:txBody>
      </p:sp>
      <p:pic>
        <p:nvPicPr>
          <p:cNvPr id="4" name="Image 1" descr="preencoded.png"/>
          <p:cNvPicPr>
            <a:picLocks noChangeAspect="1"/>
          </p:cNvPicPr>
          <p:nvPr/>
        </p:nvPicPr>
        <p:blipFill>
          <a:blip r:embed="rId4"/>
          <a:stretch>
            <a:fillRect/>
          </a:stretch>
        </p:blipFill>
        <p:spPr>
          <a:xfrm>
            <a:off x="802838" y="4516874"/>
            <a:ext cx="573405" cy="573405"/>
          </a:xfrm>
          <a:prstGeom prst="rect">
            <a:avLst/>
          </a:prstGeom>
        </p:spPr>
      </p:pic>
      <p:sp>
        <p:nvSpPr>
          <p:cNvPr id="5" name="Text 1"/>
          <p:cNvSpPr/>
          <p:nvPr/>
        </p:nvSpPr>
        <p:spPr>
          <a:xfrm>
            <a:off x="802838" y="5319593"/>
            <a:ext cx="2698790" cy="337304"/>
          </a:xfrm>
          <a:prstGeom prst="rect">
            <a:avLst/>
          </a:prstGeom>
          <a:noFill/>
          <a:ln/>
        </p:spPr>
        <p:txBody>
          <a:bodyPr wrap="none" lIns="0" tIns="0" rIns="0" bIns="0" rtlCol="0" anchor="t"/>
          <a:lstStyle/>
          <a:p>
            <a:pPr marL="0" indent="0" algn="l">
              <a:lnSpc>
                <a:spcPts val="2650"/>
              </a:lnSpc>
              <a:buNone/>
            </a:pPr>
            <a:r>
              <a:rPr lang="en-US" sz="2100" dirty="0">
                <a:solidFill>
                  <a:srgbClr val="CAD6DE"/>
                </a:solidFill>
                <a:latin typeface="Unbounded" pitchFamily="34" charset="0"/>
                <a:ea typeface="Unbounded" pitchFamily="34" charset="-122"/>
                <a:cs typeface="Unbounded" pitchFamily="34" charset="-120"/>
              </a:rPr>
              <a:t>Google Home</a:t>
            </a:r>
            <a:endParaRPr lang="en-US" sz="2100" dirty="0"/>
          </a:p>
        </p:txBody>
      </p:sp>
      <p:sp>
        <p:nvSpPr>
          <p:cNvPr id="6" name="Text 2"/>
          <p:cNvSpPr/>
          <p:nvPr/>
        </p:nvSpPr>
        <p:spPr>
          <a:xfrm>
            <a:off x="802838" y="5794534"/>
            <a:ext cx="2998113" cy="1101209"/>
          </a:xfrm>
          <a:prstGeom prst="rect">
            <a:avLst/>
          </a:prstGeom>
          <a:noFill/>
          <a:ln/>
        </p:spPr>
        <p:txBody>
          <a:bodyPr wrap="square" lIns="0" tIns="0" rIns="0" bIns="0" rtlCol="0" anchor="t"/>
          <a:lstStyle/>
          <a:p>
            <a:pPr marL="0" indent="0" algn="l">
              <a:lnSpc>
                <a:spcPts val="2850"/>
              </a:lnSpc>
              <a:buNone/>
            </a:pPr>
            <a:r>
              <a:rPr lang="en-US" sz="1800" dirty="0">
                <a:solidFill>
                  <a:srgbClr val="CAD6DE"/>
                </a:solidFill>
                <a:latin typeface="Cabin" pitchFamily="34" charset="0"/>
                <a:ea typeface="Cabin" pitchFamily="34" charset="-122"/>
                <a:cs typeface="Cabin" pitchFamily="34" charset="-120"/>
              </a:rPr>
              <a:t>Voice-controlled smart home assistant with integration for a variety of connected devices.</a:t>
            </a:r>
            <a:endParaRPr lang="en-US" sz="1800" dirty="0"/>
          </a:p>
        </p:txBody>
      </p:sp>
      <p:pic>
        <p:nvPicPr>
          <p:cNvPr id="7" name="Image 2" descr="preencoded.png"/>
          <p:cNvPicPr>
            <a:picLocks noChangeAspect="1"/>
          </p:cNvPicPr>
          <p:nvPr/>
        </p:nvPicPr>
        <p:blipFill>
          <a:blip r:embed="rId5"/>
          <a:stretch>
            <a:fillRect/>
          </a:stretch>
        </p:blipFill>
        <p:spPr>
          <a:xfrm>
            <a:off x="4145042" y="4516874"/>
            <a:ext cx="573405" cy="573405"/>
          </a:xfrm>
          <a:prstGeom prst="rect">
            <a:avLst/>
          </a:prstGeom>
        </p:spPr>
      </p:pic>
      <p:sp>
        <p:nvSpPr>
          <p:cNvPr id="8" name="Text 3"/>
          <p:cNvSpPr/>
          <p:nvPr/>
        </p:nvSpPr>
        <p:spPr>
          <a:xfrm>
            <a:off x="4145042" y="5319593"/>
            <a:ext cx="2698790" cy="337304"/>
          </a:xfrm>
          <a:prstGeom prst="rect">
            <a:avLst/>
          </a:prstGeom>
          <a:noFill/>
          <a:ln/>
        </p:spPr>
        <p:txBody>
          <a:bodyPr wrap="none" lIns="0" tIns="0" rIns="0" bIns="0" rtlCol="0" anchor="t"/>
          <a:lstStyle/>
          <a:p>
            <a:pPr marL="0" indent="0" algn="l">
              <a:lnSpc>
                <a:spcPts val="2650"/>
              </a:lnSpc>
              <a:buNone/>
            </a:pPr>
            <a:r>
              <a:rPr lang="en-US" sz="2100" dirty="0">
                <a:solidFill>
                  <a:srgbClr val="CAD6DE"/>
                </a:solidFill>
                <a:latin typeface="Unbounded" pitchFamily="34" charset="0"/>
                <a:ea typeface="Unbounded" pitchFamily="34" charset="-122"/>
                <a:cs typeface="Unbounded" pitchFamily="34" charset="-120"/>
              </a:rPr>
              <a:t>Amazon Alexa</a:t>
            </a:r>
            <a:endParaRPr lang="en-US" sz="2100" dirty="0"/>
          </a:p>
        </p:txBody>
      </p:sp>
      <p:sp>
        <p:nvSpPr>
          <p:cNvPr id="9" name="Text 4"/>
          <p:cNvSpPr/>
          <p:nvPr/>
        </p:nvSpPr>
        <p:spPr>
          <a:xfrm>
            <a:off x="4145042" y="5794534"/>
            <a:ext cx="2998113" cy="1468279"/>
          </a:xfrm>
          <a:prstGeom prst="rect">
            <a:avLst/>
          </a:prstGeom>
          <a:noFill/>
          <a:ln/>
        </p:spPr>
        <p:txBody>
          <a:bodyPr wrap="square" lIns="0" tIns="0" rIns="0" bIns="0" rtlCol="0" anchor="t"/>
          <a:lstStyle/>
          <a:p>
            <a:pPr marL="0" indent="0" algn="l">
              <a:lnSpc>
                <a:spcPts val="2850"/>
              </a:lnSpc>
              <a:buNone/>
            </a:pPr>
            <a:r>
              <a:rPr lang="en-US" sz="1800" dirty="0">
                <a:solidFill>
                  <a:srgbClr val="CAD6DE"/>
                </a:solidFill>
                <a:latin typeface="Cabin" pitchFamily="34" charset="0"/>
                <a:ea typeface="Cabin" pitchFamily="34" charset="-122"/>
                <a:cs typeface="Cabin" pitchFamily="34" charset="-120"/>
              </a:rPr>
              <a:t>Popular AI-powered virtual assistant that can control smart home features and perform various tasks.</a:t>
            </a:r>
            <a:endParaRPr lang="en-US" sz="1800" dirty="0"/>
          </a:p>
        </p:txBody>
      </p:sp>
      <p:pic>
        <p:nvPicPr>
          <p:cNvPr id="10" name="Image 3" descr="preencoded.png"/>
          <p:cNvPicPr>
            <a:picLocks noChangeAspect="1"/>
          </p:cNvPicPr>
          <p:nvPr/>
        </p:nvPicPr>
        <p:blipFill>
          <a:blip r:embed="rId6"/>
          <a:stretch>
            <a:fillRect/>
          </a:stretch>
        </p:blipFill>
        <p:spPr>
          <a:xfrm>
            <a:off x="7487245" y="4516874"/>
            <a:ext cx="573405" cy="573405"/>
          </a:xfrm>
          <a:prstGeom prst="rect">
            <a:avLst/>
          </a:prstGeom>
        </p:spPr>
      </p:pic>
      <p:sp>
        <p:nvSpPr>
          <p:cNvPr id="11" name="Text 5"/>
          <p:cNvSpPr/>
          <p:nvPr/>
        </p:nvSpPr>
        <p:spPr>
          <a:xfrm>
            <a:off x="7487245" y="5319593"/>
            <a:ext cx="2698790" cy="337304"/>
          </a:xfrm>
          <a:prstGeom prst="rect">
            <a:avLst/>
          </a:prstGeom>
          <a:noFill/>
          <a:ln/>
        </p:spPr>
        <p:txBody>
          <a:bodyPr wrap="none" lIns="0" tIns="0" rIns="0" bIns="0" rtlCol="0" anchor="t"/>
          <a:lstStyle/>
          <a:p>
            <a:pPr marL="0" indent="0" algn="l">
              <a:lnSpc>
                <a:spcPts val="2650"/>
              </a:lnSpc>
              <a:buNone/>
            </a:pPr>
            <a:r>
              <a:rPr lang="en-US" sz="2100" dirty="0">
                <a:solidFill>
                  <a:srgbClr val="CAD6DE"/>
                </a:solidFill>
                <a:latin typeface="Unbounded" pitchFamily="34" charset="0"/>
                <a:ea typeface="Unbounded" pitchFamily="34" charset="-122"/>
                <a:cs typeface="Unbounded" pitchFamily="34" charset="-120"/>
              </a:rPr>
              <a:t>Apple HomeKit</a:t>
            </a:r>
            <a:endParaRPr lang="en-US" sz="2100" dirty="0"/>
          </a:p>
        </p:txBody>
      </p:sp>
      <p:sp>
        <p:nvSpPr>
          <p:cNvPr id="12" name="Text 6"/>
          <p:cNvSpPr/>
          <p:nvPr/>
        </p:nvSpPr>
        <p:spPr>
          <a:xfrm>
            <a:off x="7487245" y="5794534"/>
            <a:ext cx="2998113" cy="1101209"/>
          </a:xfrm>
          <a:prstGeom prst="rect">
            <a:avLst/>
          </a:prstGeom>
          <a:noFill/>
          <a:ln/>
        </p:spPr>
        <p:txBody>
          <a:bodyPr wrap="square" lIns="0" tIns="0" rIns="0" bIns="0" rtlCol="0" anchor="t"/>
          <a:lstStyle/>
          <a:p>
            <a:pPr marL="0" indent="0" algn="l">
              <a:lnSpc>
                <a:spcPts val="2850"/>
              </a:lnSpc>
              <a:buNone/>
            </a:pPr>
            <a:r>
              <a:rPr lang="en-US" sz="1800" dirty="0">
                <a:solidFill>
                  <a:srgbClr val="CAD6DE"/>
                </a:solidFill>
                <a:latin typeface="Cabin" pitchFamily="34" charset="0"/>
                <a:ea typeface="Cabin" pitchFamily="34" charset="-122"/>
                <a:cs typeface="Cabin" pitchFamily="34" charset="-120"/>
              </a:rPr>
              <a:t>Apple's platform for integrating and controlling a wide range of smart home accessories.</a:t>
            </a:r>
            <a:endParaRPr lang="en-US" sz="1800" dirty="0"/>
          </a:p>
        </p:txBody>
      </p:sp>
      <p:pic>
        <p:nvPicPr>
          <p:cNvPr id="13" name="Image 4" descr="preencoded.png"/>
          <p:cNvPicPr>
            <a:picLocks noChangeAspect="1"/>
          </p:cNvPicPr>
          <p:nvPr/>
        </p:nvPicPr>
        <p:blipFill>
          <a:blip r:embed="rId7"/>
          <a:stretch>
            <a:fillRect/>
          </a:stretch>
        </p:blipFill>
        <p:spPr>
          <a:xfrm>
            <a:off x="10829449" y="4516874"/>
            <a:ext cx="573405" cy="573405"/>
          </a:xfrm>
          <a:prstGeom prst="rect">
            <a:avLst/>
          </a:prstGeom>
        </p:spPr>
      </p:pic>
      <p:sp>
        <p:nvSpPr>
          <p:cNvPr id="14" name="Text 7"/>
          <p:cNvSpPr/>
          <p:nvPr/>
        </p:nvSpPr>
        <p:spPr>
          <a:xfrm>
            <a:off x="10829449" y="5319593"/>
            <a:ext cx="2998113" cy="674608"/>
          </a:xfrm>
          <a:prstGeom prst="rect">
            <a:avLst/>
          </a:prstGeom>
          <a:noFill/>
          <a:ln/>
        </p:spPr>
        <p:txBody>
          <a:bodyPr wrap="square" lIns="0" tIns="0" rIns="0" bIns="0" rtlCol="0" anchor="t"/>
          <a:lstStyle/>
          <a:p>
            <a:pPr marL="0" indent="0" algn="l">
              <a:lnSpc>
                <a:spcPts val="2650"/>
              </a:lnSpc>
              <a:buNone/>
            </a:pPr>
            <a:r>
              <a:rPr lang="en-US" sz="2100" dirty="0">
                <a:solidFill>
                  <a:srgbClr val="CAD6DE"/>
                </a:solidFill>
                <a:latin typeface="Unbounded" pitchFamily="34" charset="0"/>
                <a:ea typeface="Unbounded" pitchFamily="34" charset="-122"/>
                <a:cs typeface="Unbounded" pitchFamily="34" charset="-120"/>
              </a:rPr>
              <a:t>Samsung SmartThings</a:t>
            </a:r>
            <a:endParaRPr lang="en-US" sz="2100" dirty="0"/>
          </a:p>
        </p:txBody>
      </p:sp>
      <p:sp>
        <p:nvSpPr>
          <p:cNvPr id="15" name="Text 8"/>
          <p:cNvSpPr/>
          <p:nvPr/>
        </p:nvSpPr>
        <p:spPr>
          <a:xfrm>
            <a:off x="10829449" y="6131838"/>
            <a:ext cx="2998113" cy="1468279"/>
          </a:xfrm>
          <a:prstGeom prst="rect">
            <a:avLst/>
          </a:prstGeom>
          <a:noFill/>
          <a:ln/>
        </p:spPr>
        <p:txBody>
          <a:bodyPr wrap="square" lIns="0" tIns="0" rIns="0" bIns="0" rtlCol="0" anchor="t"/>
          <a:lstStyle/>
          <a:p>
            <a:pPr marL="0" indent="0" algn="l">
              <a:lnSpc>
                <a:spcPts val="2850"/>
              </a:lnSpc>
              <a:buNone/>
            </a:pPr>
            <a:r>
              <a:rPr lang="en-US" sz="1800" dirty="0">
                <a:solidFill>
                  <a:srgbClr val="CAD6DE"/>
                </a:solidFill>
                <a:latin typeface="Cabin" pitchFamily="34" charset="0"/>
                <a:ea typeface="Cabin" pitchFamily="34" charset="-122"/>
                <a:cs typeface="Cabin" pitchFamily="34" charset="-120"/>
              </a:rPr>
              <a:t>Comprehensive smart home platform that supports a broad ecosystem of connected devices.</a:t>
            </a:r>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76964"/>
          </a:xfrm>
          <a:prstGeom prst="rect">
            <a:avLst/>
          </a:prstGeom>
        </p:spPr>
      </p:pic>
      <p:sp>
        <p:nvSpPr>
          <p:cNvPr id="3" name="Text 0"/>
          <p:cNvSpPr/>
          <p:nvPr/>
        </p:nvSpPr>
        <p:spPr>
          <a:xfrm>
            <a:off x="665559" y="3048238"/>
            <a:ext cx="5274826" cy="559237"/>
          </a:xfrm>
          <a:prstGeom prst="rect">
            <a:avLst/>
          </a:prstGeom>
          <a:noFill/>
          <a:ln/>
        </p:spPr>
        <p:txBody>
          <a:bodyPr wrap="none" lIns="0" tIns="0" rIns="0" bIns="0" rtlCol="0" anchor="t"/>
          <a:lstStyle/>
          <a:p>
            <a:pPr marL="0" indent="0">
              <a:lnSpc>
                <a:spcPts val="4400"/>
              </a:lnSpc>
              <a:buNone/>
            </a:pPr>
            <a:r>
              <a:rPr lang="en-US" sz="3500" dirty="0">
                <a:solidFill>
                  <a:srgbClr val="FFFFFF"/>
                </a:solidFill>
                <a:latin typeface="Unbounded" pitchFamily="34" charset="0"/>
                <a:ea typeface="Unbounded" pitchFamily="34" charset="-122"/>
                <a:cs typeface="Unbounded" pitchFamily="34" charset="-120"/>
              </a:rPr>
              <a:t>Existing Companies</a:t>
            </a:r>
            <a:endParaRPr lang="en-US" sz="3500" dirty="0"/>
          </a:p>
        </p:txBody>
      </p:sp>
      <p:sp>
        <p:nvSpPr>
          <p:cNvPr id="4" name="Shape 1"/>
          <p:cNvSpPr/>
          <p:nvPr/>
        </p:nvSpPr>
        <p:spPr>
          <a:xfrm>
            <a:off x="665559" y="3892629"/>
            <a:ext cx="13299281" cy="3665696"/>
          </a:xfrm>
          <a:prstGeom prst="roundRect">
            <a:avLst>
              <a:gd name="adj" fmla="val 778"/>
            </a:avLst>
          </a:prstGeom>
          <a:noFill/>
          <a:ln w="7620">
            <a:solidFill>
              <a:srgbClr val="FFFFFF">
                <a:alpha val="24000"/>
              </a:srgbClr>
            </a:solidFill>
            <a:prstDash val="solid"/>
          </a:ln>
        </p:spPr>
      </p:sp>
      <p:sp>
        <p:nvSpPr>
          <p:cNvPr id="5" name="Shape 2"/>
          <p:cNvSpPr/>
          <p:nvPr/>
        </p:nvSpPr>
        <p:spPr>
          <a:xfrm>
            <a:off x="673179" y="3900249"/>
            <a:ext cx="13282613" cy="547568"/>
          </a:xfrm>
          <a:prstGeom prst="rect">
            <a:avLst/>
          </a:prstGeom>
          <a:solidFill>
            <a:srgbClr val="FFFFFF">
              <a:alpha val="4000"/>
            </a:srgbClr>
          </a:solidFill>
          <a:ln/>
        </p:spPr>
      </p:sp>
      <p:sp>
        <p:nvSpPr>
          <p:cNvPr id="6" name="Text 3"/>
          <p:cNvSpPr/>
          <p:nvPr/>
        </p:nvSpPr>
        <p:spPr>
          <a:xfrm>
            <a:off x="864989" y="4021931"/>
            <a:ext cx="404288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Company</a:t>
            </a:r>
            <a:endParaRPr lang="en-US" sz="1450" dirty="0"/>
          </a:p>
        </p:txBody>
      </p:sp>
      <p:sp>
        <p:nvSpPr>
          <p:cNvPr id="7" name="Text 4"/>
          <p:cNvSpPr/>
          <p:nvPr/>
        </p:nvSpPr>
        <p:spPr>
          <a:xfrm>
            <a:off x="5295781" y="4021931"/>
            <a:ext cx="403907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Product Focus</a:t>
            </a:r>
            <a:endParaRPr lang="en-US" sz="1450" dirty="0"/>
          </a:p>
        </p:txBody>
      </p:sp>
      <p:sp>
        <p:nvSpPr>
          <p:cNvPr id="8" name="Text 5"/>
          <p:cNvSpPr/>
          <p:nvPr/>
        </p:nvSpPr>
        <p:spPr>
          <a:xfrm>
            <a:off x="9722763" y="4021931"/>
            <a:ext cx="404288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Strengths</a:t>
            </a:r>
            <a:endParaRPr lang="en-US" sz="1450" dirty="0"/>
          </a:p>
        </p:txBody>
      </p:sp>
      <p:sp>
        <p:nvSpPr>
          <p:cNvPr id="9" name="Shape 6"/>
          <p:cNvSpPr/>
          <p:nvPr/>
        </p:nvSpPr>
        <p:spPr>
          <a:xfrm>
            <a:off x="673179" y="4447818"/>
            <a:ext cx="13282613" cy="851773"/>
          </a:xfrm>
          <a:prstGeom prst="rect">
            <a:avLst/>
          </a:prstGeom>
          <a:solidFill>
            <a:srgbClr val="000000">
              <a:alpha val="4000"/>
            </a:srgbClr>
          </a:solidFill>
          <a:ln/>
        </p:spPr>
      </p:sp>
      <p:sp>
        <p:nvSpPr>
          <p:cNvPr id="10" name="Text 7"/>
          <p:cNvSpPr/>
          <p:nvPr/>
        </p:nvSpPr>
        <p:spPr>
          <a:xfrm>
            <a:off x="864989" y="4569500"/>
            <a:ext cx="404288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Nest</a:t>
            </a:r>
            <a:endParaRPr lang="en-US" sz="1450" dirty="0"/>
          </a:p>
        </p:txBody>
      </p:sp>
      <p:sp>
        <p:nvSpPr>
          <p:cNvPr id="11" name="Text 8"/>
          <p:cNvSpPr/>
          <p:nvPr/>
        </p:nvSpPr>
        <p:spPr>
          <a:xfrm>
            <a:off x="5295781" y="4569500"/>
            <a:ext cx="403907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Thermostats, Cameras, Alarms</a:t>
            </a:r>
            <a:endParaRPr lang="en-US" sz="1450" dirty="0"/>
          </a:p>
        </p:txBody>
      </p:sp>
      <p:sp>
        <p:nvSpPr>
          <p:cNvPr id="12" name="Text 9"/>
          <p:cNvSpPr/>
          <p:nvPr/>
        </p:nvSpPr>
        <p:spPr>
          <a:xfrm>
            <a:off x="9722763" y="4569500"/>
            <a:ext cx="4042886" cy="608409"/>
          </a:xfrm>
          <a:prstGeom prst="rect">
            <a:avLst/>
          </a:prstGeom>
          <a:noFill/>
          <a:ln/>
        </p:spPr>
        <p:txBody>
          <a:bodyPr wrap="squar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Sleek design, advanced features, Google integration</a:t>
            </a:r>
            <a:endParaRPr lang="en-US" sz="1450" dirty="0"/>
          </a:p>
        </p:txBody>
      </p:sp>
      <p:sp>
        <p:nvSpPr>
          <p:cNvPr id="13" name="Shape 10"/>
          <p:cNvSpPr/>
          <p:nvPr/>
        </p:nvSpPr>
        <p:spPr>
          <a:xfrm>
            <a:off x="673179" y="5299591"/>
            <a:ext cx="13282613" cy="547568"/>
          </a:xfrm>
          <a:prstGeom prst="rect">
            <a:avLst/>
          </a:prstGeom>
          <a:solidFill>
            <a:srgbClr val="FFFFFF">
              <a:alpha val="4000"/>
            </a:srgbClr>
          </a:solidFill>
          <a:ln/>
        </p:spPr>
      </p:sp>
      <p:sp>
        <p:nvSpPr>
          <p:cNvPr id="14" name="Text 11"/>
          <p:cNvSpPr/>
          <p:nvPr/>
        </p:nvSpPr>
        <p:spPr>
          <a:xfrm>
            <a:off x="864989" y="5421273"/>
            <a:ext cx="404288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Ecobee</a:t>
            </a:r>
            <a:endParaRPr lang="en-US" sz="1450" dirty="0"/>
          </a:p>
        </p:txBody>
      </p:sp>
      <p:sp>
        <p:nvSpPr>
          <p:cNvPr id="15" name="Text 12"/>
          <p:cNvSpPr/>
          <p:nvPr/>
        </p:nvSpPr>
        <p:spPr>
          <a:xfrm>
            <a:off x="5295781" y="5421273"/>
            <a:ext cx="403907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Thermostats, Sensors, Cameras</a:t>
            </a:r>
            <a:endParaRPr lang="en-US" sz="1450" dirty="0"/>
          </a:p>
        </p:txBody>
      </p:sp>
      <p:sp>
        <p:nvSpPr>
          <p:cNvPr id="16" name="Text 13"/>
          <p:cNvSpPr/>
          <p:nvPr/>
        </p:nvSpPr>
        <p:spPr>
          <a:xfrm>
            <a:off x="9722763" y="5421273"/>
            <a:ext cx="404288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Voice control, remote access, energy efficiency</a:t>
            </a:r>
            <a:endParaRPr lang="en-US" sz="1450" dirty="0"/>
          </a:p>
        </p:txBody>
      </p:sp>
      <p:sp>
        <p:nvSpPr>
          <p:cNvPr id="17" name="Shape 14"/>
          <p:cNvSpPr/>
          <p:nvPr/>
        </p:nvSpPr>
        <p:spPr>
          <a:xfrm>
            <a:off x="673179" y="5847159"/>
            <a:ext cx="13282613" cy="851773"/>
          </a:xfrm>
          <a:prstGeom prst="rect">
            <a:avLst/>
          </a:prstGeom>
          <a:solidFill>
            <a:srgbClr val="000000">
              <a:alpha val="4000"/>
            </a:srgbClr>
          </a:solidFill>
          <a:ln/>
        </p:spPr>
      </p:sp>
      <p:sp>
        <p:nvSpPr>
          <p:cNvPr id="18" name="Text 15"/>
          <p:cNvSpPr/>
          <p:nvPr/>
        </p:nvSpPr>
        <p:spPr>
          <a:xfrm>
            <a:off x="864989" y="5968841"/>
            <a:ext cx="404288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Philips Hue</a:t>
            </a:r>
            <a:endParaRPr lang="en-US" sz="1450" dirty="0"/>
          </a:p>
        </p:txBody>
      </p:sp>
      <p:sp>
        <p:nvSpPr>
          <p:cNvPr id="19" name="Text 16"/>
          <p:cNvSpPr/>
          <p:nvPr/>
        </p:nvSpPr>
        <p:spPr>
          <a:xfrm>
            <a:off x="5295781" y="5968841"/>
            <a:ext cx="403907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Lighting, Bulbs, Fixtures</a:t>
            </a:r>
            <a:endParaRPr lang="en-US" sz="1450" dirty="0"/>
          </a:p>
        </p:txBody>
      </p:sp>
      <p:sp>
        <p:nvSpPr>
          <p:cNvPr id="20" name="Text 17"/>
          <p:cNvSpPr/>
          <p:nvPr/>
        </p:nvSpPr>
        <p:spPr>
          <a:xfrm>
            <a:off x="9722763" y="5968841"/>
            <a:ext cx="4042886" cy="608409"/>
          </a:xfrm>
          <a:prstGeom prst="rect">
            <a:avLst/>
          </a:prstGeom>
          <a:noFill/>
          <a:ln/>
        </p:spPr>
        <p:txBody>
          <a:bodyPr wrap="squar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Wide product range, customizable lighting, app control</a:t>
            </a:r>
            <a:endParaRPr lang="en-US" sz="1450" dirty="0"/>
          </a:p>
        </p:txBody>
      </p:sp>
      <p:sp>
        <p:nvSpPr>
          <p:cNvPr id="21" name="Shape 18"/>
          <p:cNvSpPr/>
          <p:nvPr/>
        </p:nvSpPr>
        <p:spPr>
          <a:xfrm>
            <a:off x="673179" y="6698933"/>
            <a:ext cx="13282613" cy="851773"/>
          </a:xfrm>
          <a:prstGeom prst="rect">
            <a:avLst/>
          </a:prstGeom>
          <a:solidFill>
            <a:srgbClr val="FFFFFF">
              <a:alpha val="4000"/>
            </a:srgbClr>
          </a:solidFill>
          <a:ln/>
        </p:spPr>
      </p:sp>
      <p:sp>
        <p:nvSpPr>
          <p:cNvPr id="22" name="Text 19"/>
          <p:cNvSpPr/>
          <p:nvPr/>
        </p:nvSpPr>
        <p:spPr>
          <a:xfrm>
            <a:off x="864989" y="6820614"/>
            <a:ext cx="404288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Ring</a:t>
            </a:r>
            <a:endParaRPr lang="en-US" sz="1450" dirty="0"/>
          </a:p>
        </p:txBody>
      </p:sp>
      <p:sp>
        <p:nvSpPr>
          <p:cNvPr id="23" name="Text 20"/>
          <p:cNvSpPr/>
          <p:nvPr/>
        </p:nvSpPr>
        <p:spPr>
          <a:xfrm>
            <a:off x="5295781" y="6820614"/>
            <a:ext cx="4039076" cy="304205"/>
          </a:xfrm>
          <a:prstGeom prst="rect">
            <a:avLst/>
          </a:prstGeom>
          <a:noFill/>
          <a:ln/>
        </p:spPr>
        <p:txBody>
          <a:bodyPr wrap="non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Video Doorbells, Security Cameras</a:t>
            </a:r>
            <a:endParaRPr lang="en-US" sz="1450" dirty="0"/>
          </a:p>
        </p:txBody>
      </p:sp>
      <p:sp>
        <p:nvSpPr>
          <p:cNvPr id="24" name="Text 21"/>
          <p:cNvSpPr/>
          <p:nvPr/>
        </p:nvSpPr>
        <p:spPr>
          <a:xfrm>
            <a:off x="9722763" y="6820614"/>
            <a:ext cx="4042886" cy="608409"/>
          </a:xfrm>
          <a:prstGeom prst="rect">
            <a:avLst/>
          </a:prstGeom>
          <a:noFill/>
          <a:ln/>
        </p:spPr>
        <p:txBody>
          <a:bodyPr wrap="square" lIns="0" tIns="0" rIns="0" bIns="0" rtlCol="0" anchor="t"/>
          <a:lstStyle/>
          <a:p>
            <a:pPr marL="0" indent="0">
              <a:lnSpc>
                <a:spcPts val="2350"/>
              </a:lnSpc>
              <a:buNone/>
            </a:pPr>
            <a:r>
              <a:rPr lang="en-US" sz="1450" dirty="0">
                <a:solidFill>
                  <a:srgbClr val="CAD6DE"/>
                </a:solidFill>
                <a:latin typeface="Cabin" pitchFamily="34" charset="0"/>
                <a:ea typeface="Cabin" pitchFamily="34" charset="-122"/>
                <a:cs typeface="Cabin" pitchFamily="34" charset="-120"/>
              </a:rPr>
              <a:t>Easy installation, mobile app integration, Amazon Alexa support</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4137" y="1097042"/>
            <a:ext cx="7293173" cy="600194"/>
          </a:xfrm>
          <a:prstGeom prst="rect">
            <a:avLst/>
          </a:prstGeom>
          <a:noFill/>
          <a:ln/>
        </p:spPr>
        <p:txBody>
          <a:bodyPr wrap="none" lIns="0" tIns="0" rIns="0" bIns="0" rtlCol="0" anchor="t"/>
          <a:lstStyle/>
          <a:p>
            <a:pPr marL="0" indent="0">
              <a:lnSpc>
                <a:spcPts val="4700"/>
              </a:lnSpc>
              <a:buNone/>
            </a:pPr>
            <a:r>
              <a:rPr lang="en-US" sz="3750" dirty="0">
                <a:solidFill>
                  <a:srgbClr val="FFFFFF"/>
                </a:solidFill>
                <a:latin typeface="Unbounded" pitchFamily="34" charset="0"/>
                <a:ea typeface="Unbounded" pitchFamily="34" charset="-122"/>
                <a:cs typeface="Unbounded" pitchFamily="34" charset="-120"/>
              </a:rPr>
              <a:t>Our Smart Home Solution</a:t>
            </a:r>
            <a:endParaRPr lang="en-US" sz="3750" dirty="0"/>
          </a:p>
        </p:txBody>
      </p:sp>
      <p:sp>
        <p:nvSpPr>
          <p:cNvPr id="4" name="Shape 1"/>
          <p:cNvSpPr/>
          <p:nvPr/>
        </p:nvSpPr>
        <p:spPr>
          <a:xfrm>
            <a:off x="714137" y="2003227"/>
            <a:ext cx="3755946" cy="2462689"/>
          </a:xfrm>
          <a:prstGeom prst="roundRect">
            <a:avLst>
              <a:gd name="adj" fmla="val 1243"/>
            </a:avLst>
          </a:prstGeom>
          <a:solidFill>
            <a:srgbClr val="304755"/>
          </a:solidFill>
          <a:ln/>
        </p:spPr>
      </p:sp>
      <p:sp>
        <p:nvSpPr>
          <p:cNvPr id="5" name="Text 2"/>
          <p:cNvSpPr/>
          <p:nvPr/>
        </p:nvSpPr>
        <p:spPr>
          <a:xfrm>
            <a:off x="918091" y="2207181"/>
            <a:ext cx="3348037" cy="600075"/>
          </a:xfrm>
          <a:prstGeom prst="rect">
            <a:avLst/>
          </a:prstGeom>
          <a:noFill/>
          <a:ln/>
        </p:spPr>
        <p:txBody>
          <a:bodyPr wrap="square" lIns="0" tIns="0" rIns="0" bIns="0" rtlCol="0" anchor="t"/>
          <a:lstStyle/>
          <a:p>
            <a:pPr marL="0" indent="0">
              <a:lnSpc>
                <a:spcPts val="2350"/>
              </a:lnSpc>
              <a:buNone/>
            </a:pPr>
            <a:r>
              <a:rPr lang="en-US" sz="1850" dirty="0">
                <a:solidFill>
                  <a:srgbClr val="CAD6DE"/>
                </a:solidFill>
                <a:latin typeface="Unbounded" pitchFamily="34" charset="0"/>
                <a:ea typeface="Unbounded" pitchFamily="34" charset="-122"/>
                <a:cs typeface="Unbounded" pitchFamily="34" charset="-120"/>
              </a:rPr>
              <a:t>Comprehensive Integration</a:t>
            </a:r>
            <a:endParaRPr lang="en-US" sz="1850" dirty="0"/>
          </a:p>
        </p:txBody>
      </p:sp>
      <p:sp>
        <p:nvSpPr>
          <p:cNvPr id="6" name="Text 3"/>
          <p:cNvSpPr/>
          <p:nvPr/>
        </p:nvSpPr>
        <p:spPr>
          <a:xfrm>
            <a:off x="918091" y="2929652"/>
            <a:ext cx="3348037" cy="1305878"/>
          </a:xfrm>
          <a:prstGeom prst="rect">
            <a:avLst/>
          </a:prstGeom>
          <a:noFill/>
          <a:ln/>
        </p:spPr>
        <p:txBody>
          <a:bodyPr wrap="square" lIns="0" tIns="0" rIns="0" bIns="0" rtlCol="0" anchor="t"/>
          <a:lstStyle/>
          <a:p>
            <a:pPr marL="0" indent="0">
              <a:lnSpc>
                <a:spcPts val="2550"/>
              </a:lnSpc>
              <a:buNone/>
            </a:pPr>
            <a:r>
              <a:rPr lang="en-US" sz="1600" dirty="0">
                <a:solidFill>
                  <a:srgbClr val="CAD6DE"/>
                </a:solidFill>
                <a:latin typeface="Cabin" pitchFamily="34" charset="0"/>
                <a:ea typeface="Cabin" pitchFamily="34" charset="-122"/>
                <a:cs typeface="Cabin" pitchFamily="34" charset="-120"/>
              </a:rPr>
              <a:t>Our smart home system seamlessly connects a wide range of devices, including lighting, climate control, security, and entertainment systems.</a:t>
            </a:r>
            <a:endParaRPr lang="en-US" sz="1600" dirty="0"/>
          </a:p>
        </p:txBody>
      </p:sp>
      <p:sp>
        <p:nvSpPr>
          <p:cNvPr id="7" name="Shape 4"/>
          <p:cNvSpPr/>
          <p:nvPr/>
        </p:nvSpPr>
        <p:spPr>
          <a:xfrm>
            <a:off x="4674037" y="2003227"/>
            <a:ext cx="3755946" cy="2462689"/>
          </a:xfrm>
          <a:prstGeom prst="roundRect">
            <a:avLst>
              <a:gd name="adj" fmla="val 1243"/>
            </a:avLst>
          </a:prstGeom>
          <a:solidFill>
            <a:srgbClr val="304755"/>
          </a:solidFill>
          <a:ln/>
        </p:spPr>
      </p:sp>
      <p:sp>
        <p:nvSpPr>
          <p:cNvPr id="8" name="Text 5"/>
          <p:cNvSpPr/>
          <p:nvPr/>
        </p:nvSpPr>
        <p:spPr>
          <a:xfrm>
            <a:off x="4877991" y="2207181"/>
            <a:ext cx="3182660" cy="300038"/>
          </a:xfrm>
          <a:prstGeom prst="rect">
            <a:avLst/>
          </a:prstGeom>
          <a:noFill/>
          <a:ln/>
        </p:spPr>
        <p:txBody>
          <a:bodyPr wrap="none" lIns="0" tIns="0" rIns="0" bIns="0" rtlCol="0" anchor="t"/>
          <a:lstStyle/>
          <a:p>
            <a:pPr marL="0" indent="0">
              <a:lnSpc>
                <a:spcPts val="2350"/>
              </a:lnSpc>
              <a:buNone/>
            </a:pPr>
            <a:r>
              <a:rPr lang="en-US" sz="1850" dirty="0">
                <a:solidFill>
                  <a:srgbClr val="CAD6DE"/>
                </a:solidFill>
                <a:latin typeface="Unbounded" pitchFamily="34" charset="0"/>
                <a:ea typeface="Unbounded" pitchFamily="34" charset="-122"/>
                <a:cs typeface="Unbounded" pitchFamily="34" charset="-120"/>
              </a:rPr>
              <a:t>Intelligent Automation</a:t>
            </a:r>
            <a:endParaRPr lang="en-US" sz="1850" dirty="0"/>
          </a:p>
        </p:txBody>
      </p:sp>
      <p:sp>
        <p:nvSpPr>
          <p:cNvPr id="9" name="Text 6"/>
          <p:cNvSpPr/>
          <p:nvPr/>
        </p:nvSpPr>
        <p:spPr>
          <a:xfrm>
            <a:off x="4877991" y="2629614"/>
            <a:ext cx="3348037" cy="1632347"/>
          </a:xfrm>
          <a:prstGeom prst="rect">
            <a:avLst/>
          </a:prstGeom>
          <a:noFill/>
          <a:ln/>
        </p:spPr>
        <p:txBody>
          <a:bodyPr wrap="square" lIns="0" tIns="0" rIns="0" bIns="0" rtlCol="0" anchor="t"/>
          <a:lstStyle/>
          <a:p>
            <a:pPr marL="0" indent="0">
              <a:lnSpc>
                <a:spcPts val="2550"/>
              </a:lnSpc>
              <a:buNone/>
            </a:pPr>
            <a:r>
              <a:rPr lang="en-US" sz="1600" dirty="0">
                <a:solidFill>
                  <a:srgbClr val="CAD6DE"/>
                </a:solidFill>
                <a:latin typeface="Cabin" pitchFamily="34" charset="0"/>
                <a:ea typeface="Cabin" pitchFamily="34" charset="-122"/>
                <a:cs typeface="Cabin" pitchFamily="34" charset="-120"/>
              </a:rPr>
              <a:t>Advanced algorithms and machine learning enable our system to learn user preferences and automate various home functions for improved efficiency and convenience.</a:t>
            </a:r>
            <a:endParaRPr lang="en-US" sz="1600" dirty="0"/>
          </a:p>
        </p:txBody>
      </p:sp>
      <p:sp>
        <p:nvSpPr>
          <p:cNvPr id="10" name="Shape 7"/>
          <p:cNvSpPr/>
          <p:nvPr/>
        </p:nvSpPr>
        <p:spPr>
          <a:xfrm>
            <a:off x="714137" y="4669869"/>
            <a:ext cx="3755946" cy="2462689"/>
          </a:xfrm>
          <a:prstGeom prst="roundRect">
            <a:avLst>
              <a:gd name="adj" fmla="val 1243"/>
            </a:avLst>
          </a:prstGeom>
          <a:solidFill>
            <a:srgbClr val="304755"/>
          </a:solidFill>
          <a:ln/>
        </p:spPr>
      </p:sp>
      <p:sp>
        <p:nvSpPr>
          <p:cNvPr id="11" name="Text 8"/>
          <p:cNvSpPr/>
          <p:nvPr/>
        </p:nvSpPr>
        <p:spPr>
          <a:xfrm>
            <a:off x="918091" y="4873823"/>
            <a:ext cx="2400657" cy="300038"/>
          </a:xfrm>
          <a:prstGeom prst="rect">
            <a:avLst/>
          </a:prstGeom>
          <a:noFill/>
          <a:ln/>
        </p:spPr>
        <p:txBody>
          <a:bodyPr wrap="none" lIns="0" tIns="0" rIns="0" bIns="0" rtlCol="0" anchor="t"/>
          <a:lstStyle/>
          <a:p>
            <a:pPr marL="0" indent="0">
              <a:lnSpc>
                <a:spcPts val="2350"/>
              </a:lnSpc>
              <a:buNone/>
            </a:pPr>
            <a:r>
              <a:rPr lang="en-US" sz="1850" dirty="0">
                <a:solidFill>
                  <a:srgbClr val="CAD6DE"/>
                </a:solidFill>
                <a:latin typeface="Unbounded" pitchFamily="34" charset="0"/>
                <a:ea typeface="Unbounded" pitchFamily="34" charset="-122"/>
                <a:cs typeface="Unbounded" pitchFamily="34" charset="-120"/>
              </a:rPr>
              <a:t>Robust Security</a:t>
            </a:r>
            <a:endParaRPr lang="en-US" sz="1850" dirty="0"/>
          </a:p>
        </p:txBody>
      </p:sp>
      <p:sp>
        <p:nvSpPr>
          <p:cNvPr id="12" name="Text 9"/>
          <p:cNvSpPr/>
          <p:nvPr/>
        </p:nvSpPr>
        <p:spPr>
          <a:xfrm>
            <a:off x="918091" y="5296257"/>
            <a:ext cx="3348037" cy="1632347"/>
          </a:xfrm>
          <a:prstGeom prst="rect">
            <a:avLst/>
          </a:prstGeom>
          <a:noFill/>
          <a:ln/>
        </p:spPr>
        <p:txBody>
          <a:bodyPr wrap="square" lIns="0" tIns="0" rIns="0" bIns="0" rtlCol="0" anchor="t"/>
          <a:lstStyle/>
          <a:p>
            <a:pPr marL="0" indent="0">
              <a:lnSpc>
                <a:spcPts val="2550"/>
              </a:lnSpc>
              <a:buNone/>
            </a:pPr>
            <a:r>
              <a:rPr lang="en-US" sz="1600" dirty="0">
                <a:solidFill>
                  <a:srgbClr val="CAD6DE"/>
                </a:solidFill>
                <a:latin typeface="Cabin" pitchFamily="34" charset="0"/>
                <a:ea typeface="Cabin" pitchFamily="34" charset="-122"/>
                <a:cs typeface="Cabin" pitchFamily="34" charset="-120"/>
              </a:rPr>
              <a:t>Robust encryption, biometric authentication, and real-time monitoring ensure the safety and privacy of our customers' homes and data.</a:t>
            </a:r>
            <a:endParaRPr lang="en-US" sz="1600" dirty="0"/>
          </a:p>
        </p:txBody>
      </p:sp>
      <p:sp>
        <p:nvSpPr>
          <p:cNvPr id="13" name="Shape 10"/>
          <p:cNvSpPr/>
          <p:nvPr/>
        </p:nvSpPr>
        <p:spPr>
          <a:xfrm>
            <a:off x="4674037" y="4669869"/>
            <a:ext cx="3755946" cy="2462689"/>
          </a:xfrm>
          <a:prstGeom prst="roundRect">
            <a:avLst>
              <a:gd name="adj" fmla="val 1243"/>
            </a:avLst>
          </a:prstGeom>
          <a:solidFill>
            <a:srgbClr val="304755"/>
          </a:solidFill>
          <a:ln/>
        </p:spPr>
      </p:sp>
      <p:sp>
        <p:nvSpPr>
          <p:cNvPr id="14" name="Text 11"/>
          <p:cNvSpPr/>
          <p:nvPr/>
        </p:nvSpPr>
        <p:spPr>
          <a:xfrm>
            <a:off x="4877991" y="4873823"/>
            <a:ext cx="3250763" cy="300038"/>
          </a:xfrm>
          <a:prstGeom prst="rect">
            <a:avLst/>
          </a:prstGeom>
          <a:noFill/>
          <a:ln/>
        </p:spPr>
        <p:txBody>
          <a:bodyPr wrap="none" lIns="0" tIns="0" rIns="0" bIns="0" rtlCol="0" anchor="t"/>
          <a:lstStyle/>
          <a:p>
            <a:pPr marL="0" indent="0">
              <a:lnSpc>
                <a:spcPts val="2350"/>
              </a:lnSpc>
              <a:buNone/>
            </a:pPr>
            <a:r>
              <a:rPr lang="en-US" sz="1850" dirty="0">
                <a:solidFill>
                  <a:srgbClr val="CAD6DE"/>
                </a:solidFill>
                <a:latin typeface="Unbounded" pitchFamily="34" charset="0"/>
                <a:ea typeface="Unbounded" pitchFamily="34" charset="-122"/>
                <a:cs typeface="Unbounded" pitchFamily="34" charset="-120"/>
              </a:rPr>
              <a:t>User-Friendly Interface</a:t>
            </a:r>
            <a:endParaRPr lang="en-US" sz="1850" dirty="0"/>
          </a:p>
        </p:txBody>
      </p:sp>
      <p:sp>
        <p:nvSpPr>
          <p:cNvPr id="15" name="Text 12"/>
          <p:cNvSpPr/>
          <p:nvPr/>
        </p:nvSpPr>
        <p:spPr>
          <a:xfrm>
            <a:off x="4877991" y="5296257"/>
            <a:ext cx="3348037" cy="1305878"/>
          </a:xfrm>
          <a:prstGeom prst="rect">
            <a:avLst/>
          </a:prstGeom>
          <a:noFill/>
          <a:ln/>
        </p:spPr>
        <p:txBody>
          <a:bodyPr wrap="square" lIns="0" tIns="0" rIns="0" bIns="0" rtlCol="0" anchor="t"/>
          <a:lstStyle/>
          <a:p>
            <a:pPr marL="0" indent="0">
              <a:lnSpc>
                <a:spcPts val="2550"/>
              </a:lnSpc>
              <a:buNone/>
            </a:pPr>
            <a:r>
              <a:rPr lang="en-US" sz="1600" dirty="0">
                <a:solidFill>
                  <a:srgbClr val="CAD6DE"/>
                </a:solidFill>
                <a:latin typeface="Cabin" pitchFamily="34" charset="0"/>
                <a:ea typeface="Cabin" pitchFamily="34" charset="-122"/>
                <a:cs typeface="Cabin" pitchFamily="34" charset="-120"/>
              </a:rPr>
              <a:t>The intuitive mobile app and voice control capabilities provide a seamless and accessible user experience for all members of the household.</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8194" y="619363"/>
            <a:ext cx="5298757" cy="662226"/>
          </a:xfrm>
          <a:prstGeom prst="rect">
            <a:avLst/>
          </a:prstGeom>
          <a:noFill/>
          <a:ln/>
        </p:spPr>
        <p:txBody>
          <a:bodyPr wrap="none" lIns="0" tIns="0" rIns="0" bIns="0" rtlCol="0" anchor="t"/>
          <a:lstStyle/>
          <a:p>
            <a:pPr marL="0" indent="0">
              <a:lnSpc>
                <a:spcPts val="5200"/>
              </a:lnSpc>
              <a:buNone/>
            </a:pPr>
            <a:r>
              <a:rPr lang="en-US" sz="4150" dirty="0">
                <a:solidFill>
                  <a:srgbClr val="FFFFFF"/>
                </a:solidFill>
                <a:latin typeface="Unbounded" pitchFamily="34" charset="0"/>
                <a:ea typeface="Unbounded" pitchFamily="34" charset="-122"/>
                <a:cs typeface="Unbounded" pitchFamily="34" charset="-120"/>
              </a:rPr>
              <a:t>Our Prototype</a:t>
            </a:r>
            <a:endParaRPr lang="en-US" sz="4150" dirty="0"/>
          </a:p>
        </p:txBody>
      </p:sp>
      <p:pic>
        <p:nvPicPr>
          <p:cNvPr id="4" name="Image 1" descr="preencoded.png"/>
          <p:cNvPicPr>
            <a:picLocks noChangeAspect="1"/>
          </p:cNvPicPr>
          <p:nvPr/>
        </p:nvPicPr>
        <p:blipFill>
          <a:blip r:embed="rId4"/>
          <a:stretch>
            <a:fillRect/>
          </a:stretch>
        </p:blipFill>
        <p:spPr>
          <a:xfrm>
            <a:off x="788194" y="1619369"/>
            <a:ext cx="1125974" cy="1996916"/>
          </a:xfrm>
          <a:prstGeom prst="rect">
            <a:avLst/>
          </a:prstGeom>
        </p:spPr>
      </p:pic>
      <p:sp>
        <p:nvSpPr>
          <p:cNvPr id="5" name="Text 1"/>
          <p:cNvSpPr/>
          <p:nvPr/>
        </p:nvSpPr>
        <p:spPr>
          <a:xfrm>
            <a:off x="2251948" y="1844516"/>
            <a:ext cx="2888933" cy="331113"/>
          </a:xfrm>
          <a:prstGeom prst="rect">
            <a:avLst/>
          </a:prstGeom>
          <a:noFill/>
          <a:ln/>
        </p:spPr>
        <p:txBody>
          <a:bodyPr wrap="none" lIns="0" tIns="0" rIns="0" bIns="0" rtlCol="0" anchor="t"/>
          <a:lstStyle/>
          <a:p>
            <a:pPr marL="0" indent="0" algn="l">
              <a:lnSpc>
                <a:spcPts val="2600"/>
              </a:lnSpc>
              <a:buNone/>
            </a:pPr>
            <a:r>
              <a:rPr lang="en-US" sz="2050" dirty="0">
                <a:solidFill>
                  <a:srgbClr val="CAD6DE"/>
                </a:solidFill>
                <a:latin typeface="Unbounded" pitchFamily="34" charset="0"/>
                <a:ea typeface="Unbounded" pitchFamily="34" charset="-122"/>
                <a:cs typeface="Unbounded" pitchFamily="34" charset="-120"/>
              </a:rPr>
              <a:t>Device Integration</a:t>
            </a:r>
            <a:endParaRPr lang="en-US" sz="2050" dirty="0"/>
          </a:p>
        </p:txBody>
      </p:sp>
      <p:sp>
        <p:nvSpPr>
          <p:cNvPr id="6" name="Text 2"/>
          <p:cNvSpPr/>
          <p:nvPr/>
        </p:nvSpPr>
        <p:spPr>
          <a:xfrm>
            <a:off x="2251948" y="2310646"/>
            <a:ext cx="6103858" cy="1080492"/>
          </a:xfrm>
          <a:prstGeom prst="rect">
            <a:avLst/>
          </a:prstGeom>
          <a:noFill/>
          <a:ln/>
        </p:spPr>
        <p:txBody>
          <a:bodyPr wrap="squar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Our prototype seamlessly connects a wide range of smart home devices, including lights, thermostats, security cameras, and entertainment systems.</a:t>
            </a:r>
            <a:endParaRPr lang="en-US" sz="1750" dirty="0"/>
          </a:p>
        </p:txBody>
      </p:sp>
      <p:pic>
        <p:nvPicPr>
          <p:cNvPr id="7" name="Image 2" descr="preencoded.png"/>
          <p:cNvPicPr>
            <a:picLocks noChangeAspect="1"/>
          </p:cNvPicPr>
          <p:nvPr/>
        </p:nvPicPr>
        <p:blipFill>
          <a:blip r:embed="rId5"/>
          <a:stretch>
            <a:fillRect/>
          </a:stretch>
        </p:blipFill>
        <p:spPr>
          <a:xfrm>
            <a:off x="788194" y="3616285"/>
            <a:ext cx="1125974" cy="1996916"/>
          </a:xfrm>
          <a:prstGeom prst="rect">
            <a:avLst/>
          </a:prstGeom>
        </p:spPr>
      </p:pic>
      <p:sp>
        <p:nvSpPr>
          <p:cNvPr id="8" name="Text 3"/>
          <p:cNvSpPr/>
          <p:nvPr/>
        </p:nvSpPr>
        <p:spPr>
          <a:xfrm>
            <a:off x="2251948" y="3841433"/>
            <a:ext cx="3360063" cy="331113"/>
          </a:xfrm>
          <a:prstGeom prst="rect">
            <a:avLst/>
          </a:prstGeom>
          <a:noFill/>
          <a:ln/>
        </p:spPr>
        <p:txBody>
          <a:bodyPr wrap="none" lIns="0" tIns="0" rIns="0" bIns="0" rtlCol="0" anchor="t"/>
          <a:lstStyle/>
          <a:p>
            <a:pPr marL="0" indent="0" algn="l">
              <a:lnSpc>
                <a:spcPts val="2600"/>
              </a:lnSpc>
              <a:buNone/>
            </a:pPr>
            <a:r>
              <a:rPr lang="en-US" sz="2050" dirty="0">
                <a:solidFill>
                  <a:srgbClr val="CAD6DE"/>
                </a:solidFill>
                <a:latin typeface="Unbounded" pitchFamily="34" charset="0"/>
                <a:ea typeface="Unbounded" pitchFamily="34" charset="-122"/>
                <a:cs typeface="Unbounded" pitchFamily="34" charset="-120"/>
              </a:rPr>
              <a:t>Automation Routines</a:t>
            </a:r>
            <a:endParaRPr lang="en-US" sz="2050" dirty="0"/>
          </a:p>
        </p:txBody>
      </p:sp>
      <p:sp>
        <p:nvSpPr>
          <p:cNvPr id="9" name="Text 4"/>
          <p:cNvSpPr/>
          <p:nvPr/>
        </p:nvSpPr>
        <p:spPr>
          <a:xfrm>
            <a:off x="2251948" y="4307562"/>
            <a:ext cx="6103858" cy="1080492"/>
          </a:xfrm>
          <a:prstGeom prst="rect">
            <a:avLst/>
          </a:prstGeom>
          <a:noFill/>
          <a:ln/>
        </p:spPr>
        <p:txBody>
          <a:bodyPr wrap="squar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Homeowners can create custom automation routines to automate various home functions, such as turning off lights and locking doors when leaving.</a:t>
            </a:r>
            <a:endParaRPr lang="en-US" sz="1750" dirty="0"/>
          </a:p>
        </p:txBody>
      </p:sp>
      <p:pic>
        <p:nvPicPr>
          <p:cNvPr id="10" name="Image 3" descr="preencoded.png"/>
          <p:cNvPicPr>
            <a:picLocks noChangeAspect="1"/>
          </p:cNvPicPr>
          <p:nvPr/>
        </p:nvPicPr>
        <p:blipFill>
          <a:blip r:embed="rId6"/>
          <a:stretch>
            <a:fillRect/>
          </a:stretch>
        </p:blipFill>
        <p:spPr>
          <a:xfrm>
            <a:off x="788194" y="5613202"/>
            <a:ext cx="1125974" cy="1996916"/>
          </a:xfrm>
          <a:prstGeom prst="rect">
            <a:avLst/>
          </a:prstGeom>
        </p:spPr>
      </p:pic>
      <p:sp>
        <p:nvSpPr>
          <p:cNvPr id="11" name="Text 5"/>
          <p:cNvSpPr/>
          <p:nvPr/>
        </p:nvSpPr>
        <p:spPr>
          <a:xfrm>
            <a:off x="2251948" y="5838349"/>
            <a:ext cx="2649379" cy="331113"/>
          </a:xfrm>
          <a:prstGeom prst="rect">
            <a:avLst/>
          </a:prstGeom>
          <a:noFill/>
          <a:ln/>
        </p:spPr>
        <p:txBody>
          <a:bodyPr wrap="none" lIns="0" tIns="0" rIns="0" bIns="0" rtlCol="0" anchor="t"/>
          <a:lstStyle/>
          <a:p>
            <a:pPr marL="0" indent="0" algn="l">
              <a:lnSpc>
                <a:spcPts val="2600"/>
              </a:lnSpc>
              <a:buNone/>
            </a:pPr>
            <a:r>
              <a:rPr lang="en-US" sz="2050" dirty="0">
                <a:solidFill>
                  <a:srgbClr val="CAD6DE"/>
                </a:solidFill>
                <a:latin typeface="Unbounded" pitchFamily="34" charset="0"/>
                <a:ea typeface="Unbounded" pitchFamily="34" charset="-122"/>
                <a:cs typeface="Unbounded" pitchFamily="34" charset="-120"/>
              </a:rPr>
              <a:t>Voice Control</a:t>
            </a:r>
            <a:endParaRPr lang="en-US" sz="2050" dirty="0"/>
          </a:p>
        </p:txBody>
      </p:sp>
      <p:sp>
        <p:nvSpPr>
          <p:cNvPr id="12" name="Text 6"/>
          <p:cNvSpPr/>
          <p:nvPr/>
        </p:nvSpPr>
        <p:spPr>
          <a:xfrm>
            <a:off x="2251948" y="6304478"/>
            <a:ext cx="6103858" cy="1080492"/>
          </a:xfrm>
          <a:prstGeom prst="rect">
            <a:avLst/>
          </a:prstGeom>
          <a:noFill/>
          <a:ln/>
        </p:spPr>
        <p:txBody>
          <a:bodyPr wrap="squar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Users can control their smart home features using voice commands, providing a hands-free and intuitive way to manage their living environment.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TotalTime>
  <Words>975</Words>
  <Application>Microsoft Office PowerPoint</Application>
  <PresentationFormat>Custom</PresentationFormat>
  <Paragraphs>100</Paragraphs>
  <Slides>11</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Unbounded</vt:lpstr>
      <vt:lpstr>Times New Roman</vt:lpstr>
      <vt:lpstr>Cabin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mounikaguguloth906@gmail.com</cp:lastModifiedBy>
  <cp:revision>1</cp:revision>
  <dcterms:created xsi:type="dcterms:W3CDTF">2024-11-28T14:21:42Z</dcterms:created>
  <dcterms:modified xsi:type="dcterms:W3CDTF">2024-11-29T09:17:28Z</dcterms:modified>
</cp:coreProperties>
</file>